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2" r:id="rId5"/>
    <p:sldId id="271" r:id="rId6"/>
    <p:sldId id="270" r:id="rId7"/>
    <p:sldId id="273" r:id="rId8"/>
    <p:sldId id="274" r:id="rId9"/>
    <p:sldId id="275" r:id="rId10"/>
    <p:sldId id="277" r:id="rId11"/>
    <p:sldId id="264" r:id="rId12"/>
    <p:sldId id="276" r:id="rId13"/>
    <p:sldId id="27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9AD23B-0134-B547-AF0F-BA5175728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EB668-87A3-D143-88BF-064609C61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5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AAC18-4EAE-A34D-BF20-B550DEF74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2280A-B7B2-674B-B31F-3C9FBFE79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8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88EC-BB2B-9F4D-9023-A44700A4D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0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6099F-3A4E-FD4C-A0D8-D0A843751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9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EE6FF-B4A2-124D-8A01-31500318D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86E4A-7DDB-1B44-B373-5028CD864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6C47F-6F91-E744-AAF9-0CF50C4CE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4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5FC3F-394E-7C4A-BE3A-613386DAC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7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5675F-5F8F-E945-92BD-35554FD3E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2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085909C0-5F92-C74B-9609-012EC6A17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7" grpId="0" build="p">
        <p:tmplLst>
          <p:tmpl lvl="1">
            <p:tnLst>
              <p:par>
                <p:cTn xmlns:p14="http://schemas.microsoft.com/office/powerpoint/2010/main"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Newton</a:t>
            </a:r>
            <a:r>
              <a:rPr lang="ja-JP" altLang="en-US">
                <a:latin typeface="Tahoma" charset="0"/>
              </a:rPr>
              <a:t>’</a:t>
            </a:r>
            <a:r>
              <a:rPr lang="en-US" altLang="ja-JP">
                <a:latin typeface="Tahoma" charset="0"/>
              </a:rPr>
              <a:t>s Second Law of Motion</a:t>
            </a:r>
            <a:endParaRPr lang="en-US">
              <a:latin typeface="Tahoma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Unit 3: Forces – Part 3</a:t>
            </a:r>
            <a:endParaRPr lang="en-US" dirty="0">
              <a:latin typeface="Tahom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Okay then…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First, you need to know the units of Force, Mass &amp; Acceleration.</a:t>
            </a:r>
          </a:p>
          <a:p>
            <a:pPr eaLnBrk="1" hangingPunct="1"/>
            <a:endParaRPr lang="en-US">
              <a:latin typeface="Tahoma" charset="0"/>
            </a:endParaRPr>
          </a:p>
          <a:p>
            <a:pPr lvl="1" eaLnBrk="1" hangingPunct="1"/>
            <a:r>
              <a:rPr lang="en-US">
                <a:latin typeface="Tahoma" charset="0"/>
              </a:rPr>
              <a:t>The units used for force are Newtons (N)</a:t>
            </a:r>
          </a:p>
          <a:p>
            <a:pPr lvl="1" eaLnBrk="1" hangingPunct="1"/>
            <a:r>
              <a:rPr lang="en-US">
                <a:latin typeface="Tahoma" charset="0"/>
              </a:rPr>
              <a:t>The units used for mass are kilograms (kg)</a:t>
            </a:r>
          </a:p>
          <a:p>
            <a:pPr lvl="1" eaLnBrk="1" hangingPunct="1"/>
            <a:r>
              <a:rPr lang="en-US">
                <a:latin typeface="Tahoma" charset="0"/>
              </a:rPr>
              <a:t>The acceleration units are meters per second squared (m/s</a:t>
            </a:r>
            <a:r>
              <a:rPr lang="en-US" baseline="30000">
                <a:latin typeface="Tahoma" charset="0"/>
              </a:rPr>
              <a:t>2</a:t>
            </a:r>
            <a:r>
              <a:rPr lang="en-US">
                <a:latin typeface="Tahoma" charset="0"/>
              </a:rPr>
              <a:t>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Practice Problem 1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 object is moving with an acceleration of 3 m/s</a:t>
            </a:r>
            <a:r>
              <a:rPr lang="en-US" baseline="30000">
                <a:latin typeface="Tahoma" charset="0"/>
              </a:rPr>
              <a:t>2</a:t>
            </a:r>
            <a:r>
              <a:rPr lang="en-US">
                <a:latin typeface="Tahoma" charset="0"/>
              </a:rPr>
              <a:t> and has a mass of 55 kg. What force was applied to the object?</a:t>
            </a:r>
          </a:p>
          <a:p>
            <a:pPr eaLnBrk="1" hangingPunct="1"/>
            <a:r>
              <a:rPr lang="en-US">
                <a:latin typeface="Tahoma" charset="0"/>
              </a:rPr>
              <a:t>F = ma</a:t>
            </a:r>
          </a:p>
          <a:p>
            <a:pPr eaLnBrk="1" hangingPunct="1">
              <a:buFontTx/>
              <a:buNone/>
            </a:pPr>
            <a:r>
              <a:rPr lang="en-US">
                <a:latin typeface="Tahoma" charset="0"/>
              </a:rPr>
              <a:t>F=?</a:t>
            </a:r>
          </a:p>
          <a:p>
            <a:pPr eaLnBrk="1" hangingPunct="1">
              <a:buFontTx/>
              <a:buNone/>
            </a:pPr>
            <a:r>
              <a:rPr lang="en-US">
                <a:latin typeface="Tahoma" charset="0"/>
              </a:rPr>
              <a:t>m=55 kg</a:t>
            </a:r>
          </a:p>
          <a:p>
            <a:pPr eaLnBrk="1" hangingPunct="1">
              <a:buFontTx/>
              <a:buNone/>
            </a:pPr>
            <a:r>
              <a:rPr lang="en-US">
                <a:latin typeface="Tahoma" charset="0"/>
              </a:rPr>
              <a:t>a=3 m/s</a:t>
            </a:r>
            <a:r>
              <a:rPr lang="en-US" baseline="30000">
                <a:latin typeface="Tahoma" charset="0"/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3429000"/>
            <a:ext cx="501451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n-ea"/>
                <a:cs typeface="+mn-cs"/>
              </a:rPr>
              <a:t>F = (55kg)(3m/s</a:t>
            </a:r>
            <a:r>
              <a:rPr lang="en-US" sz="4000" b="1" baseline="300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n-ea"/>
                <a:cs typeface="+mn-cs"/>
              </a:rPr>
              <a:t>2</a:t>
            </a:r>
            <a:r>
              <a:rPr 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n-ea"/>
                <a:cs typeface="+mn-cs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4114800"/>
            <a:ext cx="453040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n-ea"/>
                <a:cs typeface="+mn-cs"/>
              </a:rPr>
              <a:t>F = 165 </a:t>
            </a:r>
            <a:r>
              <a:rPr lang="en-US" sz="4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n-ea"/>
                <a:cs typeface="+mn-cs"/>
              </a:rPr>
              <a:t>kg·m</a:t>
            </a:r>
            <a:r>
              <a:rPr 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n-ea"/>
                <a:cs typeface="+mn-cs"/>
              </a:rPr>
              <a:t>/s</a:t>
            </a:r>
            <a:r>
              <a:rPr lang="en-US" sz="4000" b="1" baseline="300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38600" y="4724400"/>
            <a:ext cx="273183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n-ea"/>
                <a:cs typeface="+mn-cs"/>
              </a:rPr>
              <a:t>F = 165 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Practice Problem 2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force of 245 N is applied to an object. The object then accelerates at a rate of 4.2 m/s</a:t>
            </a:r>
            <a:r>
              <a:rPr lang="en-US" baseline="30000">
                <a:latin typeface="Tahoma" charset="0"/>
              </a:rPr>
              <a:t>2</a:t>
            </a:r>
            <a:r>
              <a:rPr lang="en-US">
                <a:latin typeface="Tahoma" charset="0"/>
              </a:rPr>
              <a:t>. What is the mass of the object?</a:t>
            </a:r>
          </a:p>
          <a:p>
            <a:pPr eaLnBrk="1" hangingPunct="1"/>
            <a:r>
              <a:rPr lang="en-US">
                <a:latin typeface="Tahoma" charset="0"/>
              </a:rPr>
              <a:t>F=ma </a:t>
            </a:r>
            <a:r>
              <a:rPr lang="en-US" b="1">
                <a:latin typeface="Tahoma" charset="0"/>
              </a:rPr>
              <a:t>SO</a:t>
            </a:r>
            <a:r>
              <a:rPr lang="en-US">
                <a:latin typeface="Tahoma" charset="0"/>
              </a:rPr>
              <a:t> m=F/a</a:t>
            </a:r>
          </a:p>
          <a:p>
            <a:pPr eaLnBrk="1" hangingPunct="1">
              <a:buFontTx/>
              <a:buNone/>
            </a:pPr>
            <a:r>
              <a:rPr lang="en-US">
                <a:latin typeface="Tahoma" charset="0"/>
              </a:rPr>
              <a:t>F=245 N</a:t>
            </a:r>
          </a:p>
          <a:p>
            <a:pPr eaLnBrk="1" hangingPunct="1">
              <a:buFontTx/>
              <a:buNone/>
            </a:pPr>
            <a:r>
              <a:rPr lang="en-US">
                <a:latin typeface="Tahoma" charset="0"/>
              </a:rPr>
              <a:t>m=?</a:t>
            </a:r>
          </a:p>
          <a:p>
            <a:pPr eaLnBrk="1" hangingPunct="1">
              <a:buFontTx/>
              <a:buNone/>
            </a:pPr>
            <a:r>
              <a:rPr lang="en-US">
                <a:latin typeface="Tahoma" charset="0"/>
              </a:rPr>
              <a:t>a=4.2 m/s</a:t>
            </a:r>
            <a:r>
              <a:rPr lang="en-US" baseline="30000">
                <a:latin typeface="Tahoma" charset="0"/>
              </a:rPr>
              <a:t>2</a:t>
            </a:r>
          </a:p>
        </p:txBody>
      </p:sp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2667000" y="3276600"/>
            <a:ext cx="399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>
            <a:off x="2438803" y="3962400"/>
            <a:ext cx="608051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n-ea"/>
                <a:cs typeface="+mn-cs"/>
              </a:rPr>
              <a:t>m = (245N)/(4.2m/s</a:t>
            </a:r>
            <a:r>
              <a:rPr lang="en-US" sz="4000" b="1" baseline="300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n-ea"/>
                <a:cs typeface="+mn-cs"/>
              </a:rPr>
              <a:t>2</a:t>
            </a:r>
            <a:r>
              <a:rPr 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n-ea"/>
                <a:cs typeface="+mn-cs"/>
              </a:rPr>
              <a:t>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57600" y="4648200"/>
            <a:ext cx="364555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n-ea"/>
                <a:cs typeface="+mn-cs"/>
              </a:rPr>
              <a:t>m = 58.33 kg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So…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If the SAME force is applied:</a:t>
            </a:r>
          </a:p>
          <a:p>
            <a:pPr lvl="1">
              <a:defRPr/>
            </a:pPr>
            <a:r>
              <a:rPr lang="en-US" dirty="0" smtClean="0"/>
              <a:t>If MASS is big, acceleration will be small</a:t>
            </a:r>
          </a:p>
          <a:p>
            <a:pPr lvl="1"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mass is small, ACCELERATION will be big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2966085"/>
            <a:ext cx="10120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F= </a:t>
            </a:r>
          </a:p>
        </p:txBody>
      </p:sp>
      <p:sp>
        <p:nvSpPr>
          <p:cNvPr id="8" name="Rectangle 7"/>
          <p:cNvSpPr/>
          <p:nvPr/>
        </p:nvSpPr>
        <p:spPr>
          <a:xfrm>
            <a:off x="3733800" y="2514600"/>
            <a:ext cx="1188096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m</a:t>
            </a:r>
          </a:p>
        </p:txBody>
      </p:sp>
      <p:sp>
        <p:nvSpPr>
          <p:cNvPr id="9" name="Rectangle 8"/>
          <p:cNvSpPr/>
          <p:nvPr/>
        </p:nvSpPr>
        <p:spPr>
          <a:xfrm>
            <a:off x="4817117" y="3209330"/>
            <a:ext cx="38436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02883" y="4481155"/>
            <a:ext cx="10120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F=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0" y="4724400"/>
            <a:ext cx="50393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91000" y="4039850"/>
            <a:ext cx="812292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Acceleration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 unbalanced force causes something to accelerate.</a:t>
            </a:r>
          </a:p>
          <a:p>
            <a:pPr eaLnBrk="1" hangingPunct="1">
              <a:buFontTx/>
              <a:buNone/>
            </a:pPr>
            <a:endParaRPr lang="en-US">
              <a:latin typeface="Tahoma" charset="0"/>
            </a:endParaRPr>
          </a:p>
        </p:txBody>
      </p:sp>
      <p:pic>
        <p:nvPicPr>
          <p:cNvPr id="14339" name="Picture 4" descr="MMj0173968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429000"/>
            <a:ext cx="2162175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Acceleration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Acceleration is directly related to the size of the force and the direction of the force.</a:t>
            </a:r>
          </a:p>
          <a:p>
            <a:pPr eaLnBrk="1" hangingPunct="1"/>
            <a:endParaRPr lang="en-US">
              <a:latin typeface="Tahoma" charset="0"/>
            </a:endParaRPr>
          </a:p>
          <a:p>
            <a:pPr eaLnBrk="1" hangingPunct="1"/>
            <a:r>
              <a:rPr lang="en-US">
                <a:latin typeface="Tahoma" charset="0"/>
              </a:rPr>
              <a:t>It accelerates in the direction you push or pull  it.</a:t>
            </a:r>
          </a:p>
        </p:txBody>
      </p:sp>
      <p:pic>
        <p:nvPicPr>
          <p:cNvPr id="15363" name="Picture 4" descr="MCj04247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038600"/>
            <a:ext cx="182245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 other words….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Small Force     =   Small Acceleration</a:t>
            </a:r>
          </a:p>
        </p:txBody>
      </p:sp>
      <p:pic>
        <p:nvPicPr>
          <p:cNvPr id="7172" name="Picture 4" descr="MCj031835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81200" y="2895600"/>
            <a:ext cx="1827213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14400" y="3200400"/>
            <a:ext cx="1066800" cy="579438"/>
            <a:chOff x="914400" y="3200400"/>
            <a:chExt cx="1066800" cy="579438"/>
          </a:xfrm>
        </p:grpSpPr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914400" y="3200400"/>
              <a:ext cx="1066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/>
                <a:t>F</a:t>
              </a:r>
            </a:p>
          </p:txBody>
        </p:sp>
        <p:sp>
          <p:nvSpPr>
            <p:cNvPr id="16393" name="Line 6"/>
            <p:cNvSpPr>
              <a:spLocks noChangeShapeType="1"/>
            </p:cNvSpPr>
            <p:nvPr/>
          </p:nvSpPr>
          <p:spPr bwMode="auto">
            <a:xfrm>
              <a:off x="1371600" y="3429000"/>
              <a:ext cx="381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505200" y="3810000"/>
            <a:ext cx="1600200" cy="823913"/>
            <a:chOff x="3505200" y="3810000"/>
            <a:chExt cx="1600200" cy="823913"/>
          </a:xfrm>
        </p:grpSpPr>
        <p:sp>
          <p:nvSpPr>
            <p:cNvPr id="16390" name="Line 7"/>
            <p:cNvSpPr>
              <a:spLocks noChangeShapeType="1"/>
            </p:cNvSpPr>
            <p:nvPr/>
          </p:nvSpPr>
          <p:spPr bwMode="auto">
            <a:xfrm>
              <a:off x="3505200" y="4038600"/>
              <a:ext cx="1600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>
              <a:off x="4038600" y="3810000"/>
              <a:ext cx="1066800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/>
                <a:t>a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16684 0.005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 other words….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762000" y="213360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Large Force     =   Large Acceleration</a:t>
            </a:r>
          </a:p>
        </p:txBody>
      </p:sp>
      <p:pic>
        <p:nvPicPr>
          <p:cNvPr id="6148" name="Picture 5" descr="MCj031835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81200" y="2895600"/>
            <a:ext cx="1827213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2000" y="2895600"/>
            <a:ext cx="1066800" cy="1006475"/>
            <a:chOff x="762000" y="2895600"/>
            <a:chExt cx="1066800" cy="1006475"/>
          </a:xfrm>
        </p:grpSpPr>
        <p:sp>
          <p:nvSpPr>
            <p:cNvPr id="17417" name="Text Box 6"/>
            <p:cNvSpPr txBox="1">
              <a:spLocks noChangeArrowheads="1"/>
            </p:cNvSpPr>
            <p:nvPr/>
          </p:nvSpPr>
          <p:spPr bwMode="auto">
            <a:xfrm>
              <a:off x="762000" y="2895600"/>
              <a:ext cx="1066800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000"/>
                <a:t>F</a:t>
              </a:r>
            </a:p>
          </p:txBody>
        </p:sp>
        <p:sp>
          <p:nvSpPr>
            <p:cNvPr id="17418" name="Line 7"/>
            <p:cNvSpPr>
              <a:spLocks noChangeShapeType="1"/>
            </p:cNvSpPr>
            <p:nvPr/>
          </p:nvSpPr>
          <p:spPr bwMode="auto">
            <a:xfrm>
              <a:off x="1371600" y="3429000"/>
              <a:ext cx="381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05200" y="3810000"/>
            <a:ext cx="4572000" cy="1189038"/>
            <a:chOff x="3505200" y="3810000"/>
            <a:chExt cx="4572000" cy="1189038"/>
          </a:xfrm>
        </p:grpSpPr>
        <p:sp>
          <p:nvSpPr>
            <p:cNvPr id="17415" name="Line 8"/>
            <p:cNvSpPr>
              <a:spLocks noChangeShapeType="1"/>
            </p:cNvSpPr>
            <p:nvPr/>
          </p:nvSpPr>
          <p:spPr bwMode="auto">
            <a:xfrm>
              <a:off x="3505200" y="4038600"/>
              <a:ext cx="4572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Text Box 9"/>
            <p:cNvSpPr txBox="1">
              <a:spLocks noChangeArrowheads="1"/>
            </p:cNvSpPr>
            <p:nvPr/>
          </p:nvSpPr>
          <p:spPr bwMode="auto">
            <a:xfrm>
              <a:off x="4343400" y="3810000"/>
              <a:ext cx="1066800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7200"/>
                <a:t>a</a:t>
              </a:r>
            </a:p>
          </p:txBody>
        </p:sp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85800" y="53340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/>
              <a:t>So….if you push twice as hard, it accelerates twice as much.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57518 -0.0057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But there is a twist….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91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Acceleration is INVERSELY related to the mass of the object.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ahoma" charset="0"/>
              </a:rPr>
              <a:t>In other words…..using the same amount of force….</a:t>
            </a:r>
          </a:p>
        </p:txBody>
      </p:sp>
      <p:pic>
        <p:nvPicPr>
          <p:cNvPr id="9219" name="Picture 4" descr="MCj040998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62200" y="2286000"/>
            <a:ext cx="1847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14400" y="2362200"/>
            <a:ext cx="1219200" cy="701675"/>
            <a:chOff x="576" y="1488"/>
            <a:chExt cx="768" cy="442"/>
          </a:xfrm>
        </p:grpSpPr>
        <p:sp>
          <p:nvSpPr>
            <p:cNvPr id="19476" name="Text Box 5"/>
            <p:cNvSpPr txBox="1">
              <a:spLocks noChangeArrowheads="1"/>
            </p:cNvSpPr>
            <p:nvPr/>
          </p:nvSpPr>
          <p:spPr bwMode="auto">
            <a:xfrm>
              <a:off x="576" y="1488"/>
              <a:ext cx="6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/>
                <a:t>F</a:t>
              </a:r>
            </a:p>
          </p:txBody>
        </p:sp>
        <p:sp>
          <p:nvSpPr>
            <p:cNvPr id="19477" name="Line 6"/>
            <p:cNvSpPr>
              <a:spLocks noChangeShapeType="1"/>
            </p:cNvSpPr>
            <p:nvPr/>
          </p:nvSpPr>
          <p:spPr bwMode="auto">
            <a:xfrm>
              <a:off x="960" y="1728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2514600" y="33528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Large Mass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267200" y="2743200"/>
            <a:ext cx="2667000" cy="900113"/>
            <a:chOff x="4267200" y="2743200"/>
            <a:chExt cx="2667000" cy="900113"/>
          </a:xfrm>
        </p:grpSpPr>
        <p:grpSp>
          <p:nvGrpSpPr>
            <p:cNvPr id="19472" name="Group 18"/>
            <p:cNvGrpSpPr>
              <a:grpSpLocks/>
            </p:cNvGrpSpPr>
            <p:nvPr/>
          </p:nvGrpSpPr>
          <p:grpSpPr bwMode="auto">
            <a:xfrm>
              <a:off x="4267200" y="3200400"/>
              <a:ext cx="1447800" cy="442913"/>
              <a:chOff x="4267200" y="3200400"/>
              <a:chExt cx="1447800" cy="442913"/>
            </a:xfrm>
          </p:grpSpPr>
          <p:sp>
            <p:nvSpPr>
              <p:cNvPr id="19474" name="Line 8"/>
              <p:cNvSpPr>
                <a:spLocks noChangeShapeType="1"/>
              </p:cNvSpPr>
              <p:nvPr/>
            </p:nvSpPr>
            <p:spPr bwMode="auto">
              <a:xfrm>
                <a:off x="4267200" y="3200400"/>
                <a:ext cx="14478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Text Box 9"/>
              <p:cNvSpPr txBox="1">
                <a:spLocks noChangeArrowheads="1"/>
              </p:cNvSpPr>
              <p:nvPr/>
            </p:nvSpPr>
            <p:spPr bwMode="auto">
              <a:xfrm>
                <a:off x="4800600" y="3276600"/>
                <a:ext cx="3810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/>
                  <a:t>a</a:t>
                </a:r>
              </a:p>
            </p:txBody>
          </p:sp>
        </p:grpSp>
        <p:sp>
          <p:nvSpPr>
            <p:cNvPr id="19473" name="Text Box 10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2286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Small acceleration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066800" y="4495800"/>
            <a:ext cx="1219200" cy="701675"/>
            <a:chOff x="576" y="1488"/>
            <a:chExt cx="768" cy="442"/>
          </a:xfrm>
        </p:grpSpPr>
        <p:sp>
          <p:nvSpPr>
            <p:cNvPr id="19470" name="Text Box 13"/>
            <p:cNvSpPr txBox="1">
              <a:spLocks noChangeArrowheads="1"/>
            </p:cNvSpPr>
            <p:nvPr/>
          </p:nvSpPr>
          <p:spPr bwMode="auto">
            <a:xfrm>
              <a:off x="576" y="1488"/>
              <a:ext cx="6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/>
                <a:t>F</a:t>
              </a:r>
            </a:p>
          </p:txBody>
        </p:sp>
        <p:sp>
          <p:nvSpPr>
            <p:cNvPr id="19471" name="Line 14"/>
            <p:cNvSpPr>
              <a:spLocks noChangeShapeType="1"/>
            </p:cNvSpPr>
            <p:nvPr/>
          </p:nvSpPr>
          <p:spPr bwMode="auto">
            <a:xfrm>
              <a:off x="960" y="1728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226" name="Picture 16" descr="MPj04393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910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Text Box 17"/>
          <p:cNvSpPr txBox="1">
            <a:spLocks noChangeArrowheads="1"/>
          </p:cNvSpPr>
          <p:nvPr/>
        </p:nvSpPr>
        <p:spPr bwMode="auto">
          <a:xfrm>
            <a:off x="2438400" y="51816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Small Mass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733800" y="4191000"/>
            <a:ext cx="4572000" cy="1219200"/>
            <a:chOff x="3733800" y="4191000"/>
            <a:chExt cx="4572000" cy="1219200"/>
          </a:xfrm>
        </p:grpSpPr>
        <p:sp>
          <p:nvSpPr>
            <p:cNvPr id="19466" name="Text Box 19"/>
            <p:cNvSpPr txBox="1">
              <a:spLocks noChangeArrowheads="1"/>
            </p:cNvSpPr>
            <p:nvPr/>
          </p:nvSpPr>
          <p:spPr bwMode="auto">
            <a:xfrm>
              <a:off x="4800600" y="4191000"/>
              <a:ext cx="2286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Large acceleration</a:t>
              </a:r>
            </a:p>
          </p:txBody>
        </p:sp>
        <p:grpSp>
          <p:nvGrpSpPr>
            <p:cNvPr id="19467" name="Group 19"/>
            <p:cNvGrpSpPr>
              <a:grpSpLocks/>
            </p:cNvGrpSpPr>
            <p:nvPr/>
          </p:nvGrpSpPr>
          <p:grpSpPr bwMode="auto">
            <a:xfrm>
              <a:off x="3733800" y="4648200"/>
              <a:ext cx="4572000" cy="762000"/>
              <a:chOff x="3733800" y="4648200"/>
              <a:chExt cx="4572000" cy="762000"/>
            </a:xfrm>
          </p:grpSpPr>
          <p:sp>
            <p:nvSpPr>
              <p:cNvPr id="19468" name="Line 18"/>
              <p:cNvSpPr>
                <a:spLocks noChangeShapeType="1"/>
              </p:cNvSpPr>
              <p:nvPr/>
            </p:nvSpPr>
            <p:spPr bwMode="auto">
              <a:xfrm>
                <a:off x="3733800" y="4648200"/>
                <a:ext cx="45720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8" name="Text Box 20"/>
              <p:cNvSpPr txBox="1">
                <a:spLocks noChangeArrowheads="1"/>
              </p:cNvSpPr>
              <p:nvPr/>
            </p:nvSpPr>
            <p:spPr bwMode="auto">
              <a:xfrm>
                <a:off x="5257800" y="4648200"/>
                <a:ext cx="685800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4400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09896 -0.0034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0.58333 1.11111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Newton</a:t>
            </a:r>
            <a:r>
              <a:rPr lang="ja-JP" altLang="en-US">
                <a:latin typeface="Tahoma" charset="0"/>
              </a:rPr>
              <a:t>’</a:t>
            </a:r>
            <a:r>
              <a:rPr lang="en-US" altLang="ja-JP">
                <a:latin typeface="Tahoma" charset="0"/>
              </a:rPr>
              <a:t>s Second Law</a:t>
            </a:r>
            <a:endParaRPr lang="en-US">
              <a:latin typeface="Tahoma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Newton, that brilliant genius, observed those </a:t>
            </a:r>
            <a:r>
              <a:rPr lang="ja-JP" altLang="en-US">
                <a:latin typeface="Tahoma" charset="0"/>
              </a:rPr>
              <a:t>“</a:t>
            </a:r>
            <a:r>
              <a:rPr lang="en-US" altLang="ja-JP">
                <a:latin typeface="Tahoma" charset="0"/>
              </a:rPr>
              <a:t>rules</a:t>
            </a:r>
            <a:r>
              <a:rPr lang="ja-JP" altLang="en-US">
                <a:latin typeface="Tahoma" charset="0"/>
              </a:rPr>
              <a:t>”</a:t>
            </a:r>
            <a:r>
              <a:rPr lang="en-US" altLang="ja-JP">
                <a:latin typeface="Tahoma" charset="0"/>
              </a:rPr>
              <a:t> of acceleration and came up with his second law of motion. It is both a formula &amp; a law.</a:t>
            </a:r>
            <a:endParaRPr lang="en-US">
              <a:latin typeface="Tahom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Newton</a:t>
            </a:r>
            <a:r>
              <a:rPr lang="ja-JP" altLang="en-US">
                <a:latin typeface="Tahoma" charset="0"/>
              </a:rPr>
              <a:t>’</a:t>
            </a:r>
            <a:r>
              <a:rPr lang="en-US" altLang="ja-JP">
                <a:latin typeface="Tahoma" charset="0"/>
              </a:rPr>
              <a:t>s Second Law</a:t>
            </a:r>
            <a:endParaRPr lang="en-US">
              <a:latin typeface="Tahoma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848600" cy="3611563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The acceleration of an object is directly proportional to the net force &amp; inversely proportional </a:t>
            </a:r>
            <a:r>
              <a:rPr lang="en-US">
                <a:latin typeface="Tahoma" charset="0"/>
              </a:rPr>
              <a:t>to </a:t>
            </a:r>
            <a:r>
              <a:rPr lang="en-US" smtClean="0">
                <a:latin typeface="Tahoma" charset="0"/>
              </a:rPr>
              <a:t>it</a:t>
            </a:r>
            <a:r>
              <a:rPr lang="en-US" altLang="ja-JP" smtClean="0">
                <a:latin typeface="Tahoma" charset="0"/>
              </a:rPr>
              <a:t>s </a:t>
            </a:r>
            <a:r>
              <a:rPr lang="en-US" altLang="ja-JP" dirty="0">
                <a:latin typeface="Tahoma" charset="0"/>
              </a:rPr>
              <a:t>mass.</a:t>
            </a:r>
          </a:p>
          <a:p>
            <a:pPr eaLnBrk="1" hangingPunct="1"/>
            <a:endParaRPr lang="en-US" dirty="0">
              <a:latin typeface="Tahoma" charset="0"/>
            </a:endParaRPr>
          </a:p>
          <a:p>
            <a:pPr eaLnBrk="1" hangingPunct="1"/>
            <a:r>
              <a:rPr lang="en-US" dirty="0">
                <a:latin typeface="Tahoma" charset="0"/>
              </a:rPr>
              <a:t>F = ma</a:t>
            </a:r>
          </a:p>
          <a:p>
            <a:pPr eaLnBrk="1" hangingPunct="1"/>
            <a:r>
              <a:rPr lang="en-US" dirty="0">
                <a:latin typeface="Tahoma" charset="0"/>
              </a:rPr>
              <a:t>Force = Mass x Acceleration</a:t>
            </a:r>
          </a:p>
        </p:txBody>
      </p:sp>
      <p:pic>
        <p:nvPicPr>
          <p:cNvPr id="21507" name="Picture 4" descr="MCj037906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13081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himsy">
  <a:themeElements>
    <a:clrScheme name="Whimsy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Whims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hims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ms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msy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msy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Settings\gbaker\Application Data\Microsoft\Templates\Whimsy.pot</Template>
  <TotalTime>553</TotalTime>
  <Words>425</Words>
  <Application>Microsoft Macintosh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Whimsy</vt:lpstr>
      <vt:lpstr>Newton’s Second Law of Motion</vt:lpstr>
      <vt:lpstr>Acceleration</vt:lpstr>
      <vt:lpstr>Acceleration</vt:lpstr>
      <vt:lpstr>In other words….</vt:lpstr>
      <vt:lpstr>In other words….</vt:lpstr>
      <vt:lpstr>But there is a twist….</vt:lpstr>
      <vt:lpstr>In other words…..using the same amount of force….</vt:lpstr>
      <vt:lpstr>Newton’s Second Law</vt:lpstr>
      <vt:lpstr>Newton’s Second Law</vt:lpstr>
      <vt:lpstr>Okay then…</vt:lpstr>
      <vt:lpstr>Practice Problem 1</vt:lpstr>
      <vt:lpstr>Practice Problem 2</vt:lpstr>
      <vt:lpstr>So…</vt:lpstr>
    </vt:vector>
  </TitlesOfParts>
  <Manager/>
  <Company>Elementary School District #4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 &amp; Speed</dc:title>
  <dc:subject/>
  <dc:creator>Casa Grande</dc:creator>
  <cp:keywords/>
  <dc:description/>
  <cp:lastModifiedBy>Luke Woods</cp:lastModifiedBy>
  <cp:revision>28</cp:revision>
  <dcterms:created xsi:type="dcterms:W3CDTF">2008-03-03T15:33:32Z</dcterms:created>
  <dcterms:modified xsi:type="dcterms:W3CDTF">2012-12-11T13:51:34Z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TC100690461033</vt:lpwstr>
  </property>
</Properties>
</file>