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7" r:id="rId5"/>
    <p:sldId id="259" r:id="rId6"/>
    <p:sldId id="258" r:id="rId7"/>
    <p:sldId id="263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CA7F39-15C2-FC4A-9CFF-B5B26AF8C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36146-F1AF-F94B-8043-789CC3D92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9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1B58C-3AC7-D14A-BF38-7DC890E37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0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81200"/>
            <a:ext cx="3848100" cy="1995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129088"/>
            <a:ext cx="3848100" cy="199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20AB7-E34D-9549-A748-16D75800E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2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E34FE-AE26-A84E-96AB-09C92255D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3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5819-A0D1-9E4E-8A8A-B8DFB2B05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3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BE1DF-92AB-C741-90C5-68F25C384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0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18B6A-463E-F345-AA6E-6C26735FC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8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F5440-B574-CF41-82E4-C247CC7D4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0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D813-4DBE-9047-8E4B-536B10D2B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5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0D6DA-7E6A-5C4D-AE93-263906EF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0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CB228-AC45-7B4A-9006-32DE17FE4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1F292-238F-6F42-B220-2E1718CE8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5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AE47EB10-CA4C-9B4F-9505-17294EDD1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hyperlink" Target="http://www.science-class.net/" TargetMode="External"/><Relationship Id="rId5" Type="http://schemas.openxmlformats.org/officeDocument/2006/relationships/image" Target="../media/image6.gif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hyperlink" Target="http://www.science-class.net/" TargetMode="External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Relationship Id="rId3" Type="http://schemas.openxmlformats.org/officeDocument/2006/relationships/hyperlink" Target="http://www.science-class.net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Newton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First and Third Laws of Motion</a:t>
            </a:r>
            <a:endParaRPr lang="en-US">
              <a:latin typeface="Tahoma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endParaRPr lang="en-US">
              <a:latin typeface="Tahoma" charset="0"/>
            </a:endParaRPr>
          </a:p>
        </p:txBody>
      </p:sp>
      <p:pic>
        <p:nvPicPr>
          <p:cNvPr id="15363" name="Picture 6" descr="j02835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52800"/>
            <a:ext cx="2195513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568450" y="685800"/>
            <a:ext cx="4171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solidFill>
                  <a:srgbClr val="ECCA22"/>
                </a:solidFill>
                <a:latin typeface="Times New Roman" charset="0"/>
              </a:rPr>
              <a:t>Action and Reaction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19200" y="1676400"/>
            <a:ext cx="6858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Newton</a:t>
            </a:r>
            <a:r>
              <a:rPr lang="ja-JP" altLang="en-US" sz="3200">
                <a:latin typeface="Times New Roman" charset="0"/>
              </a:rPr>
              <a:t>’</a:t>
            </a:r>
            <a:r>
              <a:rPr lang="en-US" altLang="ja-JP" sz="3200">
                <a:latin typeface="Times New Roman" charset="0"/>
              </a:rPr>
              <a:t>s third law describes something else that happens when one object exerts a force on another object. </a:t>
            </a:r>
            <a:endParaRPr lang="en-US" sz="3200">
              <a:latin typeface="Times New Roman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114675" y="0"/>
            <a:ext cx="2863850" cy="457200"/>
          </a:xfrm>
          <a:prstGeom prst="rect">
            <a:avLst/>
          </a:prstGeom>
          <a:noFill/>
          <a:ln>
            <a:noFill/>
          </a:ln>
          <a:effectLst>
            <a:outerShdw blurRad="63500" dist="53882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400" smtClean="0">
                <a:solidFill>
                  <a:srgbClr val="7030A0"/>
                </a:solidFill>
                <a:cs typeface="+mn-cs"/>
              </a:rPr>
              <a:t>Newton</a:t>
            </a:r>
            <a:r>
              <a:rPr lang="ja-JP" altLang="en-US" sz="2400" smtClean="0">
                <a:solidFill>
                  <a:srgbClr val="7030A0"/>
                </a:solidFill>
                <a:cs typeface="+mn-cs"/>
              </a:rPr>
              <a:t>’</a:t>
            </a:r>
            <a:r>
              <a:rPr lang="en-US" sz="2400" smtClean="0">
                <a:solidFill>
                  <a:srgbClr val="7030A0"/>
                </a:solidFill>
                <a:cs typeface="+mn-cs"/>
              </a:rPr>
              <a:t>s Third Law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19200" y="3470275"/>
            <a:ext cx="6858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According to </a:t>
            </a:r>
            <a:r>
              <a:rPr lang="en-US" sz="3200" b="1">
                <a:solidFill>
                  <a:srgbClr val="FF3399"/>
                </a:solidFill>
                <a:latin typeface="Times New Roman" charset="0"/>
              </a:rPr>
              <a:t>Newton</a:t>
            </a:r>
            <a:r>
              <a:rPr lang="ja-JP" altLang="en-US" sz="3200" b="1">
                <a:solidFill>
                  <a:srgbClr val="FF3399"/>
                </a:solidFill>
                <a:latin typeface="Times New Roman" charset="0"/>
              </a:rPr>
              <a:t>’</a:t>
            </a:r>
            <a:r>
              <a:rPr lang="en-US" altLang="ja-JP" sz="3200" b="1">
                <a:solidFill>
                  <a:srgbClr val="FF3399"/>
                </a:solidFill>
                <a:latin typeface="Times New Roman" charset="0"/>
              </a:rPr>
              <a:t>s third law of motion</a:t>
            </a:r>
            <a:r>
              <a:rPr lang="en-US" altLang="ja-JP" sz="3200">
                <a:latin typeface="Times New Roman" charset="0"/>
              </a:rPr>
              <a:t>, forces always act in pairs with equal magnitude and opposite directions. </a:t>
            </a:r>
            <a:endParaRPr lang="en-US" sz="32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438400" y="381000"/>
            <a:ext cx="4171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latin typeface="Times New Roman" charset="0"/>
              </a:rPr>
              <a:t>Action and Reaction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914400" y="1752600"/>
            <a:ext cx="75438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Another way of saying this is for every action, there is an equal but opposite reaction.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68325" y="3984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ea typeface="+mn-ea"/>
                <a:cs typeface="+mn-cs"/>
              </a:rPr>
              <a:t>3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066800" y="3505200"/>
            <a:ext cx="67056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This means that when you push on a wall, the wall pushes back on you with a force equal in strength to the force you exerted.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54419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latin typeface="Times New Roman" charset="0"/>
              </a:rPr>
              <a:t>Action and Reaction Forces Don</a:t>
            </a:r>
            <a:r>
              <a:rPr lang="ja-JP" altLang="en-US" sz="3600" b="1">
                <a:latin typeface="Times New Roman" charset="0"/>
              </a:rPr>
              <a:t>’</a:t>
            </a:r>
            <a:r>
              <a:rPr lang="en-US" altLang="ja-JP" sz="3600" b="1">
                <a:latin typeface="Times New Roman" charset="0"/>
              </a:rPr>
              <a:t>t Cancel</a:t>
            </a:r>
            <a:endParaRPr lang="en-US" sz="3600" b="1">
              <a:latin typeface="Times New Roman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990600" y="1600200"/>
            <a:ext cx="7543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The forces exerted by two objects on each other are often called an action-reaction force pair.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90600" y="3124200"/>
            <a:ext cx="7848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Either force can be considered the action force or the reaction force.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914400" y="4191000"/>
            <a:ext cx="7162800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Action and reaction force pairs don</a:t>
            </a:r>
            <a:r>
              <a:rPr lang="ja-JP" altLang="en-US" sz="3200">
                <a:latin typeface="Times New Roman" charset="0"/>
              </a:rPr>
              <a:t>’</a:t>
            </a:r>
            <a:r>
              <a:rPr lang="en-US" altLang="ja-JP" sz="3200">
                <a:latin typeface="Times New Roman" charset="0"/>
              </a:rPr>
              <a:t>t cancel because they act on different objects; the two forces will NOT be on the same FBD.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endParaRPr lang="en-US" sz="32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2" grpId="0"/>
      <p:bldP spid="348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9600" y="1447800"/>
            <a:ext cx="54864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You constantly use action-reaction force pairs as you move about. 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85800" y="2895600"/>
            <a:ext cx="5181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When you jump, you push down on the ground.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990600" y="4038600"/>
            <a:ext cx="50292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The ground then pushes up on you.  It is this upward force that pushes you into the air. </a:t>
            </a:r>
          </a:p>
        </p:txBody>
      </p:sp>
      <p:pic>
        <p:nvPicPr>
          <p:cNvPr id="35847" name="Picture 7" descr="im56 girl jum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638" y="1371600"/>
            <a:ext cx="28241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5" grpId="0"/>
      <p:bldP spid="358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9248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When a bird flies, its wings push in a downward and a backward direction. 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762000" y="2514600"/>
            <a:ext cx="79248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This pushes air downward and backward.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38200" y="3124200"/>
            <a:ext cx="77724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By Newton</a:t>
            </a:r>
            <a:r>
              <a:rPr lang="ja-JP" altLang="en-US" sz="3200">
                <a:latin typeface="Times New Roman" charset="0"/>
              </a:rPr>
              <a:t>’</a:t>
            </a:r>
            <a:r>
              <a:rPr lang="en-US" altLang="ja-JP" sz="3200">
                <a:latin typeface="Times New Roman" charset="0"/>
              </a:rPr>
              <a:t>s third law, the air pushes back on the bird in the opposite directions—upward and forward. </a:t>
            </a:r>
            <a:endParaRPr lang="en-US" sz="3200">
              <a:latin typeface="Times New Roman" charset="0"/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1066800" y="4572000"/>
            <a:ext cx="77724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This force keeps a bird in the air and propels it forward.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70" grpId="0"/>
      <p:bldP spid="36871" grpId="0"/>
      <p:bldP spid="368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752600" y="381000"/>
            <a:ext cx="5518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latin typeface="Times New Roman" charset="0"/>
              </a:rPr>
              <a:t>Large and Small Objects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400" y="1431925"/>
            <a:ext cx="33528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When you walk forward, you push backward on the ground. 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62000" y="3429000"/>
            <a:ext cx="37338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Your shoe pushes Earth backward, and Earth pushes your shoe forward.</a:t>
            </a:r>
          </a:p>
        </p:txBody>
      </p:sp>
      <p:pic>
        <p:nvPicPr>
          <p:cNvPr id="37895" name="Picture 7" descr="im58 family wal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1600200"/>
            <a:ext cx="43783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78486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Earth has so much mass compared to you that it does not move noticeably when you push it.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73914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If you step on something that has less mass than you do, like a skateboard, you can see it being pushed back.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286000" y="304800"/>
            <a:ext cx="5518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3600" b="1">
                <a:latin typeface="Times New Roman" charset="0"/>
              </a:rPr>
              <a:t>A Rocket Launch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1317625"/>
            <a:ext cx="74676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When the rocket fuel is ignited, a hot gas is produced.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62000" y="2362200"/>
            <a:ext cx="37338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As the gas molecules collide with the inside engine walls, the walls exert a force that pushes them out of the bottom of the engine. </a:t>
            </a:r>
          </a:p>
        </p:txBody>
      </p:sp>
      <p:pic>
        <p:nvPicPr>
          <p:cNvPr id="39943" name="Picture 7" descr="im60 rocket en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81200"/>
            <a:ext cx="43053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33400" y="1698625"/>
            <a:ext cx="7467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This downward push is the action force.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3400" y="2667000"/>
            <a:ext cx="73914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The reaction force is the upward push on the rocket engine by the gas molecules.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33400" y="4060825"/>
            <a:ext cx="7696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sz="3200">
                <a:latin typeface="Times New Roman" charset="0"/>
              </a:rPr>
              <a:t>This is the thrust that propels the rocket upward.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6" grpId="0"/>
      <p:bldP spid="409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</a:rPr>
              <a:t>First we need to define the word </a:t>
            </a:r>
            <a:r>
              <a:rPr lang="en-US" sz="3600" b="1" u="sng">
                <a:solidFill>
                  <a:srgbClr val="990099"/>
                </a:solidFill>
                <a:latin typeface="Tahoma" charset="0"/>
              </a:rPr>
              <a:t>FORCE</a:t>
            </a:r>
            <a:r>
              <a:rPr lang="en-US" sz="3600">
                <a:latin typeface="Tahoma" charset="0"/>
              </a:rPr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497138"/>
            <a:ext cx="7270750" cy="226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The cause of motion (what causes objects to move)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Two types of forces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  <a:latin typeface="Tahoma" charset="0"/>
              </a:rPr>
              <a:t>Pushes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solidFill>
                  <a:srgbClr val="0000FF"/>
                </a:solidFill>
                <a:latin typeface="Tahoma" charset="0"/>
              </a:rPr>
              <a:t>Pulls</a:t>
            </a:r>
          </a:p>
        </p:txBody>
      </p:sp>
      <p:pic>
        <p:nvPicPr>
          <p:cNvPr id="4100" name="Picture 4" descr="MCj0105204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5029200"/>
            <a:ext cx="1992313" cy="671513"/>
          </a:xfrm>
          <a:noFill/>
        </p:spPr>
      </p:pic>
      <p:pic>
        <p:nvPicPr>
          <p:cNvPr id="4101" name="Picture 5" descr="MCj01052060000[1]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10200" y="4953000"/>
            <a:ext cx="2003425" cy="673100"/>
          </a:xfrm>
          <a:noFill/>
        </p:spPr>
      </p:pic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2590800" y="6248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Slide from </a:t>
            </a:r>
            <a:r>
              <a:rPr lang="en-US" sz="1800">
                <a:hlinkClick r:id="rId4"/>
              </a:rPr>
              <a:t>www.science-class.net</a:t>
            </a:r>
            <a:endParaRPr lang="en-US" sz="1800"/>
          </a:p>
        </p:txBody>
      </p:sp>
      <p:pic>
        <p:nvPicPr>
          <p:cNvPr id="7" name="Picture 6" descr="Sabers-02-june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324600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3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ahoma" charset="0"/>
              </a:rPr>
              <a:t>Forces may be </a:t>
            </a:r>
            <a:r>
              <a:rPr lang="en-US" sz="3600" b="1">
                <a:solidFill>
                  <a:srgbClr val="990099"/>
                </a:solidFill>
                <a:latin typeface="Tahoma" charset="0"/>
              </a:rPr>
              <a:t>balanced</a:t>
            </a:r>
            <a:r>
              <a:rPr lang="en-US" sz="3600">
                <a:latin typeface="Tahoma" charset="0"/>
              </a:rPr>
              <a:t> or </a:t>
            </a:r>
            <a:r>
              <a:rPr lang="en-US" sz="3600" b="1">
                <a:solidFill>
                  <a:srgbClr val="990099"/>
                </a:solidFill>
                <a:latin typeface="Tahoma" charset="0"/>
              </a:rPr>
              <a:t>unbalanced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990099"/>
                </a:solidFill>
                <a:latin typeface="Tahoma" charset="0"/>
              </a:rPr>
              <a:t>Balanced forces</a:t>
            </a:r>
            <a:r>
              <a:rPr lang="en-US">
                <a:latin typeface="Tahoma" charset="0"/>
              </a:rPr>
              <a:t> – all forces acting on an object are equal</a:t>
            </a:r>
          </a:p>
          <a:p>
            <a:pPr lvl="1" eaLnBrk="1" hangingPunct="1"/>
            <a:r>
              <a:rPr lang="en-US">
                <a:latin typeface="Tahoma" charset="0"/>
              </a:rPr>
              <a:t>There is </a:t>
            </a:r>
            <a:r>
              <a:rPr lang="en-US" b="1">
                <a:solidFill>
                  <a:srgbClr val="FF9900"/>
                </a:solidFill>
                <a:latin typeface="Tahoma" charset="0"/>
              </a:rPr>
              <a:t>NO MOTION </a:t>
            </a:r>
            <a:r>
              <a:rPr lang="en-US">
                <a:latin typeface="Tahoma" charset="0"/>
              </a:rPr>
              <a:t>or </a:t>
            </a:r>
            <a:r>
              <a:rPr lang="en-US" b="1">
                <a:solidFill>
                  <a:srgbClr val="FF9900"/>
                </a:solidFill>
                <a:latin typeface="Tahoma" charset="0"/>
              </a:rPr>
              <a:t>OBJECT IS MOVING AT CONSTANT VELOCITY</a:t>
            </a:r>
          </a:p>
          <a:p>
            <a:pPr eaLnBrk="1" hangingPunct="1"/>
            <a:r>
              <a:rPr lang="en-US" b="1">
                <a:solidFill>
                  <a:srgbClr val="990099"/>
                </a:solidFill>
                <a:latin typeface="Tahoma" charset="0"/>
              </a:rPr>
              <a:t>Unbalanced forces</a:t>
            </a:r>
            <a:r>
              <a:rPr lang="en-US">
                <a:latin typeface="Tahoma" charset="0"/>
              </a:rPr>
              <a:t> – one or more forces acting on an object are stronger than others</a:t>
            </a:r>
          </a:p>
          <a:p>
            <a:pPr lvl="1" eaLnBrk="1" hangingPunct="1"/>
            <a:r>
              <a:rPr lang="en-US">
                <a:latin typeface="Tahoma" charset="0"/>
              </a:rPr>
              <a:t>There is </a:t>
            </a:r>
            <a:r>
              <a:rPr lang="en-US" b="1">
                <a:solidFill>
                  <a:srgbClr val="FF9900"/>
                </a:solidFill>
                <a:latin typeface="Tahoma" charset="0"/>
              </a:rPr>
              <a:t>ACCELERATION </a:t>
            </a:r>
          </a:p>
          <a:p>
            <a:pPr lvl="2" eaLnBrk="1" hangingPunct="1"/>
            <a:r>
              <a:rPr lang="en-US" b="1">
                <a:latin typeface="Tahoma" charset="0"/>
              </a:rPr>
              <a:t>A NET FORCE (</a:t>
            </a:r>
            <a:r>
              <a:rPr lang="el-GR" b="1">
                <a:latin typeface="Tahoma" charset="0"/>
              </a:rPr>
              <a:t>Σ</a:t>
            </a:r>
            <a:r>
              <a:rPr lang="en-US" b="1">
                <a:latin typeface="Tahoma" charset="0"/>
              </a:rPr>
              <a:t>F) (NOT EQUAL TO ZERO!)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Objects at Rest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3608388" cy="3886200"/>
          </a:xfrm>
        </p:spPr>
      </p:pic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Objects at rest tend to stay at rest unless acted upon by an unbalanced force.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[push or pull]</a:t>
            </a: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Newton described this tendency as inertia.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latin typeface="Tahoma" charset="0"/>
              </a:rPr>
              <a:t>Inertia</a:t>
            </a:r>
            <a:r>
              <a:rPr lang="en-US" sz="2400">
                <a:latin typeface="Tahoma" charset="0"/>
              </a:rPr>
              <a:t> can be described as the tendency of an object to keep doing whatever it</a:t>
            </a:r>
            <a:r>
              <a:rPr lang="ja-JP" altLang="en-US" sz="2400">
                <a:latin typeface="Tahoma" charset="0"/>
              </a:rPr>
              <a:t>’</a:t>
            </a:r>
            <a:r>
              <a:rPr lang="en-US" altLang="ja-JP" sz="2400">
                <a:latin typeface="Tahoma" charset="0"/>
              </a:rPr>
              <a:t>s doing. </a:t>
            </a:r>
            <a:r>
              <a:rPr lang="en-US" altLang="ja-JP" sz="2000">
                <a:solidFill>
                  <a:schemeClr val="tx1"/>
                </a:solidFill>
                <a:latin typeface="Tahoma" charset="0"/>
              </a:rPr>
              <a:t>*NOT a force!</a:t>
            </a:r>
            <a:endParaRPr lang="en-US" sz="2000">
              <a:solidFill>
                <a:schemeClr val="tx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Mass &amp; Inertia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b="1">
                <a:latin typeface="Tahoma" charset="0"/>
              </a:rPr>
              <a:t>Mass</a:t>
            </a:r>
            <a:r>
              <a:rPr lang="en-US" sz="2400">
                <a:latin typeface="Tahoma" charset="0"/>
              </a:rPr>
              <a:t> is the amount of matter in an object.</a:t>
            </a:r>
          </a:p>
          <a:p>
            <a:pPr eaLnBrk="1" hangingPunct="1"/>
            <a:r>
              <a:rPr lang="en-US" sz="2400">
                <a:latin typeface="Tahoma" charset="0"/>
              </a:rPr>
              <a:t>The more </a:t>
            </a:r>
            <a:r>
              <a:rPr lang="en-US" sz="2400" b="1">
                <a:latin typeface="Tahoma" charset="0"/>
              </a:rPr>
              <a:t>MASS</a:t>
            </a:r>
            <a:r>
              <a:rPr lang="en-US" sz="2400">
                <a:latin typeface="Tahoma" charset="0"/>
              </a:rPr>
              <a:t> an object has, the more </a:t>
            </a:r>
            <a:r>
              <a:rPr lang="en-US" sz="2400" b="1">
                <a:latin typeface="Tahoma" charset="0"/>
              </a:rPr>
              <a:t>INERTIA</a:t>
            </a:r>
            <a:r>
              <a:rPr lang="en-US" sz="2400">
                <a:latin typeface="Tahoma" charset="0"/>
              </a:rPr>
              <a:t> the object has.</a:t>
            </a:r>
          </a:p>
          <a:p>
            <a:pPr eaLnBrk="1" hangingPunct="1"/>
            <a:r>
              <a:rPr lang="en-US" sz="2400">
                <a:latin typeface="Tahoma" charset="0"/>
              </a:rPr>
              <a:t>Bigger objects are harder to start &amp; stop</a:t>
            </a:r>
          </a:p>
        </p:txBody>
      </p:sp>
      <p:pic>
        <p:nvPicPr>
          <p:cNvPr id="7172" name="Picture 5" descr="j041034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057400"/>
            <a:ext cx="2133600" cy="1670050"/>
          </a:xfrm>
        </p:spPr>
      </p:pic>
      <p:pic>
        <p:nvPicPr>
          <p:cNvPr id="7173" name="Picture 6" descr="j01978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810000"/>
            <a:ext cx="2362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62000" y="5029200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chemeClr val="tx2"/>
                </a:solidFill>
                <a:latin typeface="Tahoma" charset="0"/>
              </a:rPr>
              <a:t>Which vehicle has more inertia?</a:t>
            </a:r>
          </a:p>
        </p:txBody>
      </p:sp>
      <p:sp>
        <p:nvSpPr>
          <p:cNvPr id="19462" name="Text Box 8"/>
          <p:cNvSpPr txBox="1">
            <a:spLocks noChangeArrowheads="1"/>
          </p:cNvSpPr>
          <p:nvPr/>
        </p:nvSpPr>
        <p:spPr bwMode="auto">
          <a:xfrm>
            <a:off x="2590800" y="6248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Slide from </a:t>
            </a:r>
            <a:r>
              <a:rPr lang="en-US" sz="1800">
                <a:hlinkClick r:id="rId4"/>
              </a:rPr>
              <a:t>www.science-class.net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What about objects that are already in motion?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Newton stated that objects in motion tend to stay in motion until acted upon by an unbalanced force.</a:t>
            </a:r>
          </a:p>
        </p:txBody>
      </p:sp>
      <p:pic>
        <p:nvPicPr>
          <p:cNvPr id="8196" name="Picture 6" descr="j0413508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784475"/>
            <a:ext cx="3848100" cy="25368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Tahoma" charset="0"/>
              </a:rPr>
              <a:t>Newton</a:t>
            </a:r>
            <a:r>
              <a:rPr lang="ja-JP" altLang="en-US" b="1">
                <a:latin typeface="Tahoma" charset="0"/>
              </a:rPr>
              <a:t>’</a:t>
            </a:r>
            <a:r>
              <a:rPr lang="en-US" altLang="ja-JP" b="1">
                <a:latin typeface="Tahoma" charset="0"/>
              </a:rPr>
              <a:t>s 1</a:t>
            </a:r>
            <a:r>
              <a:rPr lang="en-US" altLang="ja-JP" b="1" baseline="30000">
                <a:latin typeface="Tahoma" charset="0"/>
              </a:rPr>
              <a:t>st</a:t>
            </a:r>
            <a:r>
              <a:rPr lang="en-US" altLang="ja-JP" b="1">
                <a:latin typeface="Tahoma" charset="0"/>
              </a:rPr>
              <a:t> Law</a:t>
            </a:r>
            <a:r>
              <a:rPr lang="en-US" altLang="ja-JP">
                <a:latin typeface="Tahoma" charset="0"/>
              </a:rPr>
              <a:t/>
            </a:r>
            <a:br>
              <a:rPr lang="en-US" altLang="ja-JP">
                <a:latin typeface="Tahoma" charset="0"/>
              </a:rPr>
            </a:br>
            <a:r>
              <a:rPr lang="en-US" altLang="ja-JP">
                <a:latin typeface="Tahoma" charset="0"/>
              </a:rPr>
              <a:t>(also known as the Law of Inertia)</a:t>
            </a:r>
            <a:endParaRPr lang="en-US">
              <a:latin typeface="Tahoma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81200"/>
            <a:ext cx="7772400" cy="4144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600">
                <a:latin typeface="Tahoma" charset="0"/>
              </a:rPr>
              <a:t>A moving object moves in a straight line with constant speed unless an unbalanced force acts on it. </a:t>
            </a:r>
          </a:p>
          <a:p>
            <a:pPr eaLnBrk="1" hangingPunct="1">
              <a:lnSpc>
                <a:spcPct val="110000"/>
              </a:lnSpc>
            </a:pPr>
            <a:r>
              <a:rPr lang="en-US" sz="2600">
                <a:latin typeface="Tahoma" charset="0"/>
              </a:rPr>
              <a:t>The tendency of an object at rest to remain at rest and an object in motion to remain in motion unless acted upon by an unbalanced force.</a:t>
            </a:r>
          </a:p>
          <a:p>
            <a:pPr eaLnBrk="1" hangingPunct="1">
              <a:lnSpc>
                <a:spcPct val="110000"/>
              </a:lnSpc>
            </a:pPr>
            <a:r>
              <a:rPr lang="en-US" sz="2600" b="1">
                <a:solidFill>
                  <a:srgbClr val="0000FF"/>
                </a:solidFill>
                <a:latin typeface="Geneva" charset="0"/>
              </a:rPr>
              <a:t>Objects do not change their motion unless an unbalanced force acts on them! </a:t>
            </a:r>
          </a:p>
          <a:p>
            <a:pPr eaLnBrk="1" hangingPunct="1"/>
            <a:endParaRPr lang="en-US" sz="26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i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33400"/>
            <a:ext cx="58674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70104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The truck is </a:t>
            </a:r>
            <a:r>
              <a:rPr lang="en-US" b="1" i="1">
                <a:solidFill>
                  <a:srgbClr val="0000FF"/>
                </a:solidFill>
              </a:rPr>
              <a:t>in motion</a:t>
            </a:r>
            <a:r>
              <a:rPr lang="en-US"/>
              <a:t>.  What is the </a:t>
            </a:r>
            <a:r>
              <a:rPr lang="en-US" b="1">
                <a:solidFill>
                  <a:srgbClr val="FF3300"/>
                </a:solidFill>
              </a:rPr>
              <a:t>force</a:t>
            </a:r>
            <a:r>
              <a:rPr lang="en-US"/>
              <a:t> that causes it to stop?  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The </a:t>
            </a:r>
            <a:r>
              <a:rPr lang="en-US" b="1">
                <a:solidFill>
                  <a:srgbClr val="FF3300"/>
                </a:solidFill>
              </a:rPr>
              <a:t>push</a:t>
            </a:r>
            <a:r>
              <a:rPr lang="en-US"/>
              <a:t> of the stopped car.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The car is </a:t>
            </a:r>
            <a:r>
              <a:rPr lang="en-US" b="1" i="1">
                <a:solidFill>
                  <a:srgbClr val="0000FF"/>
                </a:solidFill>
              </a:rPr>
              <a:t>at rest</a:t>
            </a:r>
            <a:r>
              <a:rPr lang="en-US"/>
              <a:t>.  What is the </a:t>
            </a:r>
            <a:r>
              <a:rPr lang="en-US" b="1">
                <a:solidFill>
                  <a:srgbClr val="FF3300"/>
                </a:solidFill>
              </a:rPr>
              <a:t>force</a:t>
            </a:r>
            <a:r>
              <a:rPr lang="en-US"/>
              <a:t> that causes it to move?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The </a:t>
            </a:r>
            <a:r>
              <a:rPr lang="en-US" b="1">
                <a:solidFill>
                  <a:srgbClr val="FF3300"/>
                </a:solidFill>
              </a:rPr>
              <a:t>push</a:t>
            </a:r>
            <a:r>
              <a:rPr lang="en-US"/>
              <a:t> of the truck.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What about the ladder? Why does it </a:t>
            </a:r>
            <a:r>
              <a:rPr lang="en-US" b="1">
                <a:solidFill>
                  <a:srgbClr val="FF3300"/>
                </a:solidFill>
              </a:rPr>
              <a:t>keep going</a:t>
            </a:r>
            <a:r>
              <a:rPr lang="en-US"/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INERTIA!</a:t>
            </a:r>
          </a:p>
          <a:p>
            <a:pPr eaLnBrk="1" hangingPunct="1">
              <a:spcBef>
                <a:spcPct val="50000"/>
              </a:spcBef>
            </a:pPr>
            <a:endParaRPr lang="en-US" sz="2800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590800" y="62484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Slide from </a:t>
            </a:r>
            <a:r>
              <a:rPr lang="en-US" sz="1800">
                <a:hlinkClick r:id="rId3"/>
              </a:rPr>
              <a:t>www.science-class.net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Newton</a:t>
            </a:r>
            <a:r>
              <a:rPr lang="ja-JP" altLang="en-US">
                <a:latin typeface="Tahoma" charset="0"/>
              </a:rPr>
              <a:t>’</a:t>
            </a:r>
            <a:r>
              <a:rPr lang="en-US" altLang="ja-JP">
                <a:latin typeface="Tahoma" charset="0"/>
              </a:rPr>
              <a:t>s 3</a:t>
            </a:r>
            <a:r>
              <a:rPr lang="en-US" altLang="ja-JP" baseline="30000">
                <a:latin typeface="Tahoma" charset="0"/>
              </a:rPr>
              <a:t>rd</a:t>
            </a:r>
            <a:r>
              <a:rPr lang="en-US" altLang="ja-JP">
                <a:latin typeface="Tahoma" charset="0"/>
              </a:rPr>
              <a:t> Law</a:t>
            </a:r>
            <a:endParaRPr lang="en-US">
              <a:latin typeface="Tahoma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msy">
  <a:themeElements>
    <a:clrScheme name="Whimsy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Whims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hims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ms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msy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msy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Settings\gbaker\Application Data\Microsoft\Templates\Whimsy.pot</Template>
  <TotalTime>233</TotalTime>
  <Words>762</Words>
  <Application>Microsoft Macintosh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ＭＳ Ｐゴシック</vt:lpstr>
      <vt:lpstr>Tahoma</vt:lpstr>
      <vt:lpstr>Calibri</vt:lpstr>
      <vt:lpstr>Geneva</vt:lpstr>
      <vt:lpstr>Times New Roman</vt:lpstr>
      <vt:lpstr>Whimsy</vt:lpstr>
      <vt:lpstr>Newton’s First and Third Laws of Motion</vt:lpstr>
      <vt:lpstr>First we need to define the word FORCE:</vt:lpstr>
      <vt:lpstr>Forces may be balanced or unbalanced</vt:lpstr>
      <vt:lpstr>Objects at Rest</vt:lpstr>
      <vt:lpstr>Mass &amp; Inertia</vt:lpstr>
      <vt:lpstr>What about objects that are already in motion?</vt:lpstr>
      <vt:lpstr>Newton’s 1st Law (also known as the Law of Inertia)</vt:lpstr>
      <vt:lpstr>PowerPoint Presentation</vt:lpstr>
      <vt:lpstr>Newton’s 3rd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Elementary School District #4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First Law of Motion</dc:title>
  <dc:subject/>
  <dc:creator>Casa Grande</dc:creator>
  <cp:keywords/>
  <dc:description/>
  <cp:lastModifiedBy>Luke Woods</cp:lastModifiedBy>
  <cp:revision>17</cp:revision>
  <dcterms:created xsi:type="dcterms:W3CDTF">2008-02-22T15:21:34Z</dcterms:created>
  <dcterms:modified xsi:type="dcterms:W3CDTF">2012-12-06T01:51:00Z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TC100690461033</vt:lpwstr>
  </property>
</Properties>
</file>