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62" r:id="rId4"/>
    <p:sldId id="261" r:id="rId5"/>
    <p:sldId id="258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0563C-3429-477C-A7FD-05770A8F8536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34B4-7F2A-4EA2-A5C8-5F7AAC9CF0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317C6-F5A5-4C11-BA89-433EB40F5FA0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048836-436E-45F5-B480-C5FB1F854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DF07-D6F1-405B-8841-2B9B4154C139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deo.google.com/videoplay?docid=692689157225978499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Free Fall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Unit 2B: Motion – Part 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pi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5378450" cy="6400800"/>
          </a:xfrm>
          <a:prstGeom prst="rect">
            <a:avLst/>
          </a:prstGeom>
          <a:noFill/>
        </p:spPr>
      </p:pic>
      <p:pic>
        <p:nvPicPr>
          <p:cNvPr id="26628" name="Picture 4" descr="pisa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05000"/>
            <a:ext cx="4695825" cy="317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Fall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r>
              <a:rPr lang="en-US" dirty="0"/>
              <a:t>Objects whose only acceleration is due to gravity are in </a:t>
            </a:r>
            <a:r>
              <a:rPr lang="en-US" u="sng" dirty="0"/>
              <a:t>free fall</a:t>
            </a:r>
            <a:r>
              <a:rPr lang="en-US" dirty="0"/>
              <a:t>.</a:t>
            </a:r>
          </a:p>
          <a:p>
            <a:r>
              <a:rPr lang="en-US" dirty="0"/>
              <a:t>Theoretically, objects in free fall continue to accelerate as long as they are falling.</a:t>
            </a:r>
          </a:p>
          <a:p>
            <a:r>
              <a:rPr lang="en-US" b="1" dirty="0">
                <a:solidFill>
                  <a:schemeClr val="folHlink"/>
                </a:solidFill>
                <a:hlinkClick r:id="rId2"/>
              </a:rPr>
              <a:t>All free falling objects accelerate at the same rate regardless of their mass.</a:t>
            </a:r>
            <a:r>
              <a:rPr lang="en-US" b="1" dirty="0">
                <a:solidFill>
                  <a:schemeClr val="folHlink"/>
                </a:solidFill>
              </a:rPr>
              <a:t> (9.8 m/s</a:t>
            </a:r>
            <a:r>
              <a:rPr lang="en-US" b="1" baseline="30000" dirty="0">
                <a:solidFill>
                  <a:schemeClr val="folHlink"/>
                </a:solidFill>
              </a:rPr>
              <a:t>2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fall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181600" cy="5638800"/>
          </a:xfrm>
        </p:spPr>
        <p:txBody>
          <a:bodyPr/>
          <a:lstStyle/>
          <a:p>
            <a:r>
              <a:rPr lang="en-US" sz="2800" dirty="0"/>
              <a:t>The constant acceleration of an object moving only under the force of gravity is "g".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there was no air, all objects would fall at the same </a:t>
            </a:r>
            <a:r>
              <a:rPr lang="en-US" sz="2800" dirty="0" smtClean="0"/>
              <a:t>speed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Doesn’t depend on </a:t>
            </a:r>
            <a:r>
              <a:rPr lang="en-US" sz="2800" dirty="0" smtClean="0"/>
              <a:t>mass (as you discovered in the lab)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34820" name="Picture 4" descr="cowfal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676400"/>
            <a:ext cx="4030663" cy="4495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828800" y="685800"/>
            <a:ext cx="5715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400" dirty="0" smtClean="0">
                <a:latin typeface="Arial" charset="0"/>
              </a:rPr>
              <a:t>Free </a:t>
            </a:r>
            <a:r>
              <a:rPr lang="en-US" sz="4400" dirty="0">
                <a:latin typeface="Arial" charset="0"/>
              </a:rPr>
              <a:t>Fall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82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Arial" charset="0"/>
              </a:rPr>
              <a:t>The rate of falling increases by 9.8 m/s every </a:t>
            </a:r>
            <a:r>
              <a:rPr lang="en-US" sz="2400" dirty="0" smtClean="0">
                <a:latin typeface="Arial" charset="0"/>
              </a:rPr>
              <a:t>second (m/s</a:t>
            </a:r>
            <a:r>
              <a:rPr lang="en-US" sz="2400" baseline="30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).</a:t>
            </a:r>
          </a:p>
          <a:p>
            <a:pPr algn="l">
              <a:lnSpc>
                <a:spcPct val="100000"/>
              </a:lnSpc>
            </a:pPr>
            <a:endParaRPr lang="en-US" sz="2400" dirty="0" smtClean="0">
              <a:latin typeface="Arial" charset="0"/>
            </a:endParaRPr>
          </a:p>
          <a:p>
            <a:pPr algn="l">
              <a:lnSpc>
                <a:spcPct val="100000"/>
              </a:lnSpc>
            </a:pPr>
            <a:endParaRPr lang="en-US" sz="2400" dirty="0">
              <a:latin typeface="Arial" charset="0"/>
            </a:endParaRPr>
          </a:p>
        </p:txBody>
      </p:sp>
      <p:pic>
        <p:nvPicPr>
          <p:cNvPr id="105479" name="Picture 7" descr="tam2s6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09800"/>
            <a:ext cx="2619375" cy="45243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2286000"/>
            <a:ext cx="35052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/>
              <a:t>Time (s)        Velocity (m/s)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0	                0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1	            - 9.8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2	           - 19.6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3	           - 29.4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4	           - 39.2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5	           - 49.0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 descr="tam2s6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810000" cy="4124325"/>
          </a:xfrm>
          <a:prstGeom prst="rect">
            <a:avLst/>
          </a:prstGeom>
          <a:noFill/>
        </p:spPr>
      </p:pic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905000" y="609600"/>
            <a:ext cx="5715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400" dirty="0" smtClean="0">
                <a:latin typeface="Arial" charset="0"/>
              </a:rPr>
              <a:t>Air </a:t>
            </a:r>
            <a:r>
              <a:rPr lang="en-US" sz="4400" dirty="0">
                <a:latin typeface="Arial" charset="0"/>
              </a:rPr>
              <a:t>Resistance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914400" y="19812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0" dirty="0"/>
              <a:t>In air…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 b="0" dirty="0"/>
              <a:t>A stone falls faster than a feather</a:t>
            </a:r>
          </a:p>
          <a:p>
            <a:pPr marL="1143000" lvl="2" indent="-2286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0" dirty="0"/>
              <a:t>Air resistance affects stone less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0" dirty="0"/>
              <a:t>In a vacuum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 b="0" dirty="0"/>
              <a:t>A stone and a feather will fall at the same speed.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 Equations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Vertical Distance:	</a:t>
            </a:r>
            <a:r>
              <a:rPr lang="en-US" dirty="0" err="1" smtClean="0"/>
              <a:t>Δx</a:t>
            </a:r>
            <a:r>
              <a:rPr lang="en-US" baseline="-25000" dirty="0" err="1" smtClean="0"/>
              <a:t>y</a:t>
            </a:r>
            <a:r>
              <a:rPr lang="en-US" dirty="0" smtClean="0"/>
              <a:t> = ½at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iy</a:t>
            </a:r>
            <a:r>
              <a:rPr lang="en-US" dirty="0" err="1" smtClean="0"/>
              <a:t>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Vertical Velocity:	v</a:t>
            </a:r>
            <a:r>
              <a:rPr lang="en-US" baseline="-25000" dirty="0" smtClean="0"/>
              <a:t>fy</a:t>
            </a:r>
            <a:r>
              <a:rPr lang="en-US" baseline="30000" dirty="0" smtClean="0"/>
              <a:t>2</a:t>
            </a:r>
            <a:r>
              <a:rPr lang="en-US" dirty="0" smtClean="0"/>
              <a:t> = v</a:t>
            </a:r>
            <a:r>
              <a:rPr lang="en-US" baseline="-25000" dirty="0" smtClean="0"/>
              <a:t>iy</a:t>
            </a:r>
            <a:r>
              <a:rPr lang="en-US" baseline="30000" dirty="0" smtClean="0"/>
              <a:t>2</a:t>
            </a:r>
            <a:r>
              <a:rPr lang="en-US" dirty="0" smtClean="0"/>
              <a:t> + 2aΔx</a:t>
            </a:r>
            <a:r>
              <a:rPr lang="en-US" baseline="-25000" dirty="0" smtClean="0"/>
              <a:t>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fy</a:t>
            </a:r>
            <a:r>
              <a:rPr lang="en-US" dirty="0" smtClean="0"/>
              <a:t> = at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Remember, in free fall acceleration is due to gravity so a = g = -9.8 m/s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0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dropping an object, the initial velocity is zero.</a:t>
            </a:r>
          </a:p>
          <a:p>
            <a:pPr lvl="2"/>
            <a:r>
              <a:rPr lang="en-US" dirty="0" err="1" smtClean="0"/>
              <a:t>v</a:t>
            </a:r>
            <a:r>
              <a:rPr lang="en-US" baseline="-25000" dirty="0" err="1" smtClean="0"/>
              <a:t>iy</a:t>
            </a:r>
            <a:r>
              <a:rPr lang="en-US" dirty="0"/>
              <a:t> </a:t>
            </a:r>
            <a:r>
              <a:rPr lang="en-US" dirty="0" smtClean="0"/>
              <a:t>= 0 m/s</a:t>
            </a:r>
          </a:p>
          <a:p>
            <a:r>
              <a:rPr lang="en-US" dirty="0" smtClean="0"/>
              <a:t>When throwing an object, the initial velocity can be either positive or negative.</a:t>
            </a:r>
          </a:p>
          <a:p>
            <a:pPr lvl="2"/>
            <a:r>
              <a:rPr lang="en-US" dirty="0" smtClean="0"/>
              <a:t>Throwing the object up: +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iy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Throwing the object down: -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iy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you throw an object up in the air, at the very top of its path, the velocity is zero.</a:t>
            </a:r>
          </a:p>
          <a:p>
            <a:pPr lvl="2"/>
            <a:r>
              <a:rPr lang="en-US" dirty="0" smtClean="0"/>
              <a:t>You can set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fy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1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7.812"/>
  <p:tag name="AUDIO_ID" val="2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254</Words>
  <Application>Microsoft Macintosh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Free Fall</vt:lpstr>
      <vt:lpstr>PowerPoint Presentation</vt:lpstr>
      <vt:lpstr>Free Fall</vt:lpstr>
      <vt:lpstr>Free fall</vt:lpstr>
      <vt:lpstr>PowerPoint Presentation</vt:lpstr>
      <vt:lpstr>PowerPoint Presentation</vt:lpstr>
      <vt:lpstr>Free Fall Equations</vt:lpstr>
      <vt:lpstr>Helpful Hints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Administrator</dc:creator>
  <cp:lastModifiedBy>Luke Woods</cp:lastModifiedBy>
  <cp:revision>8</cp:revision>
  <cp:lastPrinted>2012-11-13T13:03:44Z</cp:lastPrinted>
  <dcterms:created xsi:type="dcterms:W3CDTF">2011-10-21T17:52:32Z</dcterms:created>
  <dcterms:modified xsi:type="dcterms:W3CDTF">2012-11-13T14:15:29Z</dcterms:modified>
</cp:coreProperties>
</file>