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9" r:id="rId1"/>
  </p:sldMasterIdLst>
  <p:sldIdLst>
    <p:sldId id="257" r:id="rId2"/>
    <p:sldId id="262" r:id="rId3"/>
    <p:sldId id="263" r:id="rId4"/>
    <p:sldId id="264" r:id="rId5"/>
    <p:sldId id="265" r:id="rId6"/>
    <p:sldId id="266" r:id="rId7"/>
    <p:sldId id="267" r:id="rId8"/>
    <p:sldId id="269" r:id="rId9"/>
    <p:sldId id="270"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2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10/30/12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extLst>
      <p:ext uri="{BB962C8B-B14F-4D97-AF65-F5344CB8AC3E}">
        <p14:creationId xmlns:p14="http://schemas.microsoft.com/office/powerpoint/2010/main" val="181347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0F529-2A55-D24D-BC8C-E6C3C57A5E10}" type="datetimeFigureOut">
              <a:rPr lang="en-US" smtClean="0"/>
              <a:t>10/30/12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116557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0F529-2A55-D24D-BC8C-E6C3C57A5E10}" type="datetimeFigureOut">
              <a:rPr lang="en-US" smtClean="0"/>
              <a:t>10/30/12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3397549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5438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 y="1295400"/>
            <a:ext cx="44577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4577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400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fld id="{15379598-90ED-4BAD-8EE3-27D179C17FD8}" type="slidenum">
              <a:rPr lang="en-US"/>
              <a:pPr/>
              <a:t>‹#›</a:t>
            </a:fld>
            <a:endParaRPr lang="en-US"/>
          </a:p>
        </p:txBody>
      </p:sp>
    </p:spTree>
    <p:extLst>
      <p:ext uri="{BB962C8B-B14F-4D97-AF65-F5344CB8AC3E}">
        <p14:creationId xmlns:p14="http://schemas.microsoft.com/office/powerpoint/2010/main" val="283358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0F529-2A55-D24D-BC8C-E6C3C57A5E10}" type="datetimeFigureOut">
              <a:rPr lang="en-US" smtClean="0"/>
              <a:t>10/30/12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173745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10/30/12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288629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0F529-2A55-D24D-BC8C-E6C3C57A5E10}" type="datetimeFigureOut">
              <a:rPr lang="en-US" smtClean="0"/>
              <a:t>10/30/12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92412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0F529-2A55-D24D-BC8C-E6C3C57A5E10}" type="datetimeFigureOut">
              <a:rPr lang="en-US" smtClean="0"/>
              <a:t>10/30/12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3718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0F529-2A55-D24D-BC8C-E6C3C57A5E10}" type="datetimeFigureOut">
              <a:rPr lang="en-US" smtClean="0"/>
              <a:t>10/30/12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239827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0F529-2A55-D24D-BC8C-E6C3C57A5E10}" type="datetimeFigureOut">
              <a:rPr lang="en-US" smtClean="0"/>
              <a:t>10/30/12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230317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0F529-2A55-D24D-BC8C-E6C3C57A5E10}" type="datetimeFigureOut">
              <a:rPr lang="en-US" smtClean="0"/>
              <a:t>10/30/12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7202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0F529-2A55-D24D-BC8C-E6C3C57A5E10}" type="datetimeFigureOut">
              <a:rPr lang="en-US" smtClean="0"/>
              <a:t>10/30/12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CEB85-5657-5449-8636-8CEDE9DA9BBC}" type="slidenum">
              <a:rPr lang="en-US" smtClean="0"/>
              <a:t>‹#›</a:t>
            </a:fld>
            <a:endParaRPr lang="en-US"/>
          </a:p>
        </p:txBody>
      </p:sp>
    </p:spTree>
    <p:extLst>
      <p:ext uri="{BB962C8B-B14F-4D97-AF65-F5344CB8AC3E}">
        <p14:creationId xmlns:p14="http://schemas.microsoft.com/office/powerpoint/2010/main" val="18559473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FF00"/>
            </a:gs>
            <a:gs pos="100000">
              <a:srgbClr val="FFFF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0F529-2A55-D24D-BC8C-E6C3C57A5E10}" type="datetimeFigureOut">
              <a:rPr lang="en-US" smtClean="0"/>
              <a:t>10/30/12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CEB85-5657-5449-8636-8CEDE9DA9BBC}" type="slidenum">
              <a:rPr lang="en-US" smtClean="0"/>
              <a:t>‹#›</a:t>
            </a:fld>
            <a:endParaRPr lang="en-US"/>
          </a:p>
        </p:txBody>
      </p:sp>
    </p:spTree>
    <p:extLst>
      <p:ext uri="{BB962C8B-B14F-4D97-AF65-F5344CB8AC3E}">
        <p14:creationId xmlns:p14="http://schemas.microsoft.com/office/powerpoint/2010/main" val="2686256359"/>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50000"/>
                  </a:schemeClr>
                </a:solidFill>
              </a:rPr>
              <a:t>Motion Part 4</a:t>
            </a:r>
            <a:endParaRPr lang="en-US" dirty="0">
              <a:solidFill>
                <a:schemeClr val="accent1">
                  <a:lumMod val="50000"/>
                </a:schemeClr>
              </a:solidFill>
            </a:endParaRPr>
          </a:p>
        </p:txBody>
      </p:sp>
      <p:sp>
        <p:nvSpPr>
          <p:cNvPr id="3" name="Subtitle 2"/>
          <p:cNvSpPr>
            <a:spLocks noGrp="1"/>
          </p:cNvSpPr>
          <p:nvPr>
            <p:ph type="subTitle" idx="1"/>
          </p:nvPr>
        </p:nvSpPr>
        <p:spPr/>
        <p:txBody>
          <a:bodyPr>
            <a:normAutofit/>
          </a:bodyPr>
          <a:lstStyle/>
          <a:p>
            <a:r>
              <a:rPr lang="en-US" dirty="0" smtClean="0"/>
              <a:t>Vector Measurements:</a:t>
            </a:r>
          </a:p>
          <a:p>
            <a:r>
              <a:rPr lang="en-US" dirty="0" smtClean="0"/>
              <a:t>Velocity &amp; Acceleration</a:t>
            </a:r>
            <a:endParaRPr lang="en-US" dirty="0"/>
          </a:p>
        </p:txBody>
      </p:sp>
    </p:spTree>
    <p:extLst>
      <p:ext uri="{BB962C8B-B14F-4D97-AF65-F5344CB8AC3E}">
        <p14:creationId xmlns:p14="http://schemas.microsoft.com/office/powerpoint/2010/main" val="2997697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t>If an object starts at 20 m/s and has a final velocity of 0 m/s with an acceleration of -4 m/s</a:t>
            </a:r>
            <a:r>
              <a:rPr lang="en-US" baseline="30000" dirty="0" smtClean="0"/>
              <a:t>2</a:t>
            </a:r>
            <a:r>
              <a:rPr lang="en-US" dirty="0" smtClean="0"/>
              <a:t>, how much time will it take to stop?</a:t>
            </a:r>
          </a:p>
          <a:p>
            <a:pPr marL="0" indent="0">
              <a:buNone/>
            </a:pPr>
            <a:endParaRPr lang="en-US" dirty="0"/>
          </a:p>
          <a:p>
            <a:pPr marL="0" indent="0">
              <a:buNone/>
            </a:pPr>
            <a:r>
              <a:rPr lang="en-US" dirty="0" smtClean="0"/>
              <a:t>a= -4 m/s</a:t>
            </a:r>
            <a:r>
              <a:rPr lang="en-US" baseline="30000" dirty="0" smtClean="0"/>
              <a:t>2</a:t>
            </a:r>
          </a:p>
          <a:p>
            <a:pPr marL="0" indent="0">
              <a:buNone/>
            </a:pPr>
            <a:r>
              <a:rPr lang="en-US" dirty="0" err="1" smtClean="0"/>
              <a:t>v</a:t>
            </a:r>
            <a:r>
              <a:rPr lang="en-US" baseline="-25000" dirty="0" err="1" smtClean="0"/>
              <a:t>f</a:t>
            </a:r>
            <a:r>
              <a:rPr lang="en-US" dirty="0" smtClean="0"/>
              <a:t>= 0 m/s</a:t>
            </a:r>
          </a:p>
          <a:p>
            <a:pPr marL="0" indent="0">
              <a:buNone/>
            </a:pPr>
            <a:r>
              <a:rPr lang="en-US" dirty="0" smtClean="0"/>
              <a:t>v</a:t>
            </a:r>
            <a:r>
              <a:rPr lang="en-US" baseline="-25000" dirty="0" smtClean="0"/>
              <a:t>i</a:t>
            </a:r>
            <a:r>
              <a:rPr lang="en-US" dirty="0" smtClean="0"/>
              <a:t>= 20 m/s</a:t>
            </a:r>
          </a:p>
          <a:p>
            <a:pPr marL="0" indent="0">
              <a:buNone/>
            </a:pPr>
            <a:r>
              <a:rPr lang="en-US" dirty="0" smtClean="0"/>
              <a:t>t= ?</a:t>
            </a:r>
            <a:endParaRPr lang="en-US" dirty="0"/>
          </a:p>
        </p:txBody>
      </p:sp>
      <p:sp>
        <p:nvSpPr>
          <p:cNvPr id="4" name="Rectangle 3"/>
          <p:cNvSpPr/>
          <p:nvPr/>
        </p:nvSpPr>
        <p:spPr>
          <a:xfrm>
            <a:off x="3913599" y="3124069"/>
            <a:ext cx="2058709"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 </a:t>
            </a:r>
            <a:r>
              <a:rPr lang="en-US" altLang="en-US" sz="3200" b="1" dirty="0" smtClean="0">
                <a:ln w="10541" cmpd="sng">
                  <a:solidFill>
                    <a:srgbClr val="0070C0"/>
                  </a:solidFill>
                  <a:prstDash val="solid"/>
                </a:ln>
                <a:solidFill>
                  <a:srgbClr val="000090"/>
                </a:solidFill>
              </a:rPr>
              <a:t>/t</a:t>
            </a:r>
            <a:endParaRPr lang="en-US" sz="3200" b="1" dirty="0">
              <a:ln w="10541" cmpd="sng">
                <a:solidFill>
                  <a:srgbClr val="0070C0"/>
                </a:solidFill>
                <a:prstDash val="solid"/>
              </a:ln>
              <a:solidFill>
                <a:srgbClr val="000090"/>
              </a:solidFill>
            </a:endParaRPr>
          </a:p>
        </p:txBody>
      </p:sp>
      <p:sp>
        <p:nvSpPr>
          <p:cNvPr id="5" name="Rectangle 4"/>
          <p:cNvSpPr/>
          <p:nvPr/>
        </p:nvSpPr>
        <p:spPr>
          <a:xfrm>
            <a:off x="4032689" y="3645919"/>
            <a:ext cx="1820530"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at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a:t>
            </a:r>
            <a:endParaRPr lang="en-US" sz="3200" b="1" dirty="0">
              <a:ln w="10541" cmpd="sng">
                <a:solidFill>
                  <a:srgbClr val="0070C0"/>
                </a:solidFill>
                <a:prstDash val="solid"/>
              </a:ln>
              <a:solidFill>
                <a:srgbClr val="000090"/>
              </a:solidFill>
            </a:endParaRPr>
          </a:p>
        </p:txBody>
      </p:sp>
      <p:sp>
        <p:nvSpPr>
          <p:cNvPr id="6" name="Rectangle 5"/>
          <p:cNvSpPr/>
          <p:nvPr/>
        </p:nvSpPr>
        <p:spPr>
          <a:xfrm>
            <a:off x="3940361" y="4041849"/>
            <a:ext cx="1996860"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t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a:t>
            </a:r>
            <a:r>
              <a:rPr lang="en-US" altLang="en-US" sz="3200" b="1" dirty="0" smtClean="0">
                <a:ln w="10541" cmpd="sng">
                  <a:solidFill>
                    <a:srgbClr val="0070C0"/>
                  </a:solidFill>
                  <a:prstDash val="solid"/>
                </a:ln>
                <a:solidFill>
                  <a:srgbClr val="000090"/>
                </a:solidFill>
              </a:rPr>
              <a:t>/a</a:t>
            </a:r>
            <a:endParaRPr lang="en-US" sz="3200" b="1" dirty="0">
              <a:ln w="10541" cmpd="sng">
                <a:solidFill>
                  <a:srgbClr val="0070C0"/>
                </a:solidFill>
                <a:prstDash val="solid"/>
              </a:ln>
              <a:solidFill>
                <a:srgbClr val="000090"/>
              </a:solidFill>
            </a:endParaRPr>
          </a:p>
        </p:txBody>
      </p:sp>
      <p:sp>
        <p:nvSpPr>
          <p:cNvPr id="7" name="Rectangle 6"/>
          <p:cNvSpPr/>
          <p:nvPr/>
        </p:nvSpPr>
        <p:spPr>
          <a:xfrm>
            <a:off x="3829196" y="4420384"/>
            <a:ext cx="2210862"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t = 0</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20/-4</a:t>
            </a:r>
            <a:endParaRPr lang="en-US" sz="3200" b="1" dirty="0">
              <a:ln w="10541" cmpd="sng">
                <a:solidFill>
                  <a:srgbClr val="0070C0"/>
                </a:solidFill>
                <a:prstDash val="solid"/>
              </a:ln>
              <a:solidFill>
                <a:srgbClr val="000090"/>
              </a:solidFill>
            </a:endParaRPr>
          </a:p>
        </p:txBody>
      </p:sp>
      <p:sp>
        <p:nvSpPr>
          <p:cNvPr id="8" name="Rectangle 7"/>
          <p:cNvSpPr/>
          <p:nvPr/>
        </p:nvSpPr>
        <p:spPr>
          <a:xfrm>
            <a:off x="4019783" y="4789834"/>
            <a:ext cx="1768433"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t = -20/-4</a:t>
            </a:r>
            <a:endParaRPr lang="en-US" sz="3200" b="1" dirty="0">
              <a:ln w="10541" cmpd="sng">
                <a:solidFill>
                  <a:srgbClr val="0070C0"/>
                </a:solidFill>
                <a:prstDash val="solid"/>
              </a:ln>
              <a:solidFill>
                <a:srgbClr val="000090"/>
              </a:solidFill>
            </a:endParaRPr>
          </a:p>
        </p:txBody>
      </p:sp>
      <p:sp>
        <p:nvSpPr>
          <p:cNvPr id="9" name="Rectangle 8"/>
          <p:cNvSpPr/>
          <p:nvPr/>
        </p:nvSpPr>
        <p:spPr>
          <a:xfrm>
            <a:off x="4309169" y="5150974"/>
            <a:ext cx="1181333"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t = 5 s</a:t>
            </a:r>
            <a:endParaRPr lang="en-US" sz="3200" b="1" dirty="0">
              <a:ln w="10541" cmpd="sng">
                <a:solidFill>
                  <a:srgbClr val="0070C0"/>
                </a:solidFill>
                <a:prstDash val="solid"/>
              </a:ln>
              <a:solidFill>
                <a:srgbClr val="000090"/>
              </a:solidFill>
            </a:endParaRPr>
          </a:p>
        </p:txBody>
      </p:sp>
      <p:sp>
        <p:nvSpPr>
          <p:cNvPr id="10" name="TextBox 9"/>
          <p:cNvSpPr txBox="1"/>
          <p:nvPr/>
        </p:nvSpPr>
        <p:spPr>
          <a:xfrm>
            <a:off x="9968156" y="454010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882705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par>
                                <p:cTn id="9" presetID="12" presetClass="entr" presetSubtype="1"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2" dur="500"/>
                                        <p:tgtEl>
                                          <p:spTgt spid="3">
                                            <p:txEl>
                                              <p:pRg st="3" end="3"/>
                                            </p:txEl>
                                          </p:spTgt>
                                        </p:tgtEl>
                                      </p:cBhvr>
                                    </p:animEffect>
                                  </p:childTnLst>
                                </p:cTn>
                              </p:par>
                              <p:par>
                                <p:cTn id="13" presetID="12"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16" dur="500"/>
                                        <p:tgtEl>
                                          <p:spTgt spid="3">
                                            <p:txEl>
                                              <p:pRg st="4" end="4"/>
                                            </p:txEl>
                                          </p:spTgt>
                                        </p:tgtEl>
                                      </p:cBhvr>
                                    </p:animEffect>
                                  </p:childTnLst>
                                </p:cTn>
                              </p:par>
                              <p:par>
                                <p:cTn id="17" presetID="12" presetClass="entr" presetSubtype="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Top)">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lide(fromTop)">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slide(fromTop)">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1"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slide(fromTop)">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slide(fromTop)">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Velocity</a:t>
            </a:r>
          </a:p>
        </p:txBody>
      </p:sp>
      <p:sp>
        <p:nvSpPr>
          <p:cNvPr id="14339" name="Rectangle 3"/>
          <p:cNvSpPr>
            <a:spLocks noGrp="1" noChangeArrowheads="1"/>
          </p:cNvSpPr>
          <p:nvPr>
            <p:ph type="body" sz="half" idx="1"/>
          </p:nvPr>
        </p:nvSpPr>
        <p:spPr>
          <a:xfrm>
            <a:off x="76200" y="1295400"/>
            <a:ext cx="8839200" cy="4419600"/>
          </a:xfrm>
        </p:spPr>
        <p:txBody>
          <a:bodyPr/>
          <a:lstStyle/>
          <a:p>
            <a:r>
              <a:rPr lang="en-US" sz="3200" dirty="0"/>
              <a:t>The speed </a:t>
            </a:r>
            <a:r>
              <a:rPr lang="en-US" sz="3200" i="1" u="sng" dirty="0"/>
              <a:t>and direction</a:t>
            </a:r>
            <a:r>
              <a:rPr lang="en-US" sz="3200" dirty="0"/>
              <a:t> of an object’s motion.</a:t>
            </a:r>
          </a:p>
          <a:p>
            <a:pPr lvl="1"/>
            <a:r>
              <a:rPr lang="en-US" sz="3200" dirty="0"/>
              <a:t>88 km / hr southwest</a:t>
            </a:r>
          </a:p>
          <a:p>
            <a:r>
              <a:rPr lang="en-US" b="1" dirty="0" smtClean="0"/>
              <a:t>Velocity</a:t>
            </a:r>
            <a:r>
              <a:rPr lang="en-US" dirty="0" smtClean="0"/>
              <a:t> is a speed in a specific direction</a:t>
            </a:r>
          </a:p>
          <a:p>
            <a:r>
              <a:rPr lang="en-US" dirty="0" smtClean="0"/>
              <a:t>Velocity is an example of a vector </a:t>
            </a:r>
          </a:p>
          <a:p>
            <a:r>
              <a:rPr lang="en-US" dirty="0" smtClean="0"/>
              <a:t>A </a:t>
            </a:r>
            <a:r>
              <a:rPr lang="en-US" b="1" dirty="0" smtClean="0"/>
              <a:t>vector</a:t>
            </a:r>
            <a:r>
              <a:rPr lang="en-US" dirty="0" smtClean="0"/>
              <a:t> is a quantity that has </a:t>
            </a:r>
            <a:r>
              <a:rPr lang="en-US" smtClean="0"/>
              <a:t>both magnitude and </a:t>
            </a:r>
            <a:r>
              <a:rPr lang="en-US" dirty="0" smtClean="0"/>
              <a:t>direction</a:t>
            </a:r>
          </a:p>
          <a:p>
            <a:pPr>
              <a:buFontTx/>
              <a:buNone/>
            </a:pPr>
            <a:endParaRPr lang="en-US" sz="3200" dirty="0"/>
          </a:p>
        </p:txBody>
      </p:sp>
      <p:pic>
        <p:nvPicPr>
          <p:cNvPr id="14344" name="Picture 8" descr="drive_in_the_country_md_clr"/>
          <p:cNvPicPr>
            <a:picLocks noGrp="1" noChangeAspect="1" noChangeArrowheads="1" noCrop="1"/>
          </p:cNvPicPr>
          <p:nvPr>
            <p:ph sz="half" idx="2"/>
          </p:nvPr>
        </p:nvPicPr>
        <p:blipFill>
          <a:blip r:embed="rId2" cstate="print"/>
          <a:srcRect l="5682" r="5682"/>
          <a:stretch>
            <a:fillRect/>
          </a:stretch>
        </p:blipFill>
        <p:spPr>
          <a:xfrm>
            <a:off x="6747932" y="4266980"/>
            <a:ext cx="2048935" cy="2311619"/>
          </a:xfrm>
          <a:noFill/>
          <a:ln/>
        </p:spPr>
      </p:pic>
    </p:spTree>
    <p:extLst>
      <p:ext uri="{BB962C8B-B14F-4D97-AF65-F5344CB8AC3E}">
        <p14:creationId xmlns:p14="http://schemas.microsoft.com/office/powerpoint/2010/main" val="632691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500" fill="hold"/>
                                        <p:tgtEl>
                                          <p:spTgt spid="14344"/>
                                        </p:tgtEl>
                                        <p:attrNameLst>
                                          <p:attrName>ppt_x</p:attrName>
                                        </p:attrNameLst>
                                      </p:cBhvr>
                                      <p:tavLst>
                                        <p:tav tm="0">
                                          <p:val>
                                            <p:strVal val="#ppt_x"/>
                                          </p:val>
                                        </p:tav>
                                        <p:tav tm="100000">
                                          <p:val>
                                            <p:strVal val="#ppt_x"/>
                                          </p:val>
                                        </p:tav>
                                      </p:tavLst>
                                    </p:anim>
                                    <p:anim calcmode="lin" valueType="num">
                                      <p:cBhvr additive="base">
                                        <p:cTn id="8"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additive="base">
                                        <p:cTn id="25"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39">
                                            <p:txEl>
                                              <p:pRg st="3" end="3"/>
                                            </p:txEl>
                                          </p:spTgt>
                                        </p:tgtEl>
                                        <p:attrNameLst>
                                          <p:attrName>style.visibility</p:attrName>
                                        </p:attrNameLst>
                                      </p:cBhvr>
                                      <p:to>
                                        <p:strVal val="visible"/>
                                      </p:to>
                                    </p:set>
                                    <p:anim calcmode="lin" valueType="num">
                                      <p:cBhvr additive="base">
                                        <p:cTn id="31"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39">
                                            <p:txEl>
                                              <p:pRg st="4" end="4"/>
                                            </p:txEl>
                                          </p:spTgt>
                                        </p:tgtEl>
                                        <p:attrNameLst>
                                          <p:attrName>style.visibility</p:attrName>
                                        </p:attrNameLst>
                                      </p:cBhvr>
                                      <p:to>
                                        <p:strVal val="visible"/>
                                      </p:to>
                                    </p:set>
                                    <p:anim calcmode="lin" valueType="num">
                                      <p:cBhvr additive="base">
                                        <p:cTn id="37"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6"/>
          <p:cNvSpPr>
            <a:spLocks noGrp="1" noChangeArrowheads="1"/>
          </p:cNvSpPr>
          <p:nvPr>
            <p:ph type="title"/>
          </p:nvPr>
        </p:nvSpPr>
        <p:spPr>
          <a:xfrm>
            <a:off x="1676400" y="228600"/>
            <a:ext cx="6096000" cy="838200"/>
          </a:xfrm>
        </p:spPr>
        <p:txBody>
          <a:bodyPr/>
          <a:lstStyle/>
          <a:p>
            <a:pPr eaLnBrk="1" hangingPunct="1"/>
            <a:r>
              <a:rPr lang="en-US" dirty="0" smtClean="0"/>
              <a:t>       What This Means</a:t>
            </a:r>
          </a:p>
        </p:txBody>
      </p:sp>
      <p:sp>
        <p:nvSpPr>
          <p:cNvPr id="11271" name="Rectangle 7"/>
          <p:cNvSpPr>
            <a:spLocks noGrp="1" noChangeArrowheads="1"/>
          </p:cNvSpPr>
          <p:nvPr>
            <p:ph idx="1"/>
          </p:nvPr>
        </p:nvSpPr>
        <p:spPr>
          <a:xfrm>
            <a:off x="609600" y="914400"/>
            <a:ext cx="8229600" cy="5715000"/>
          </a:xfrm>
        </p:spPr>
        <p:txBody>
          <a:bodyPr/>
          <a:lstStyle/>
          <a:p>
            <a:pPr eaLnBrk="1" hangingPunct="1">
              <a:lnSpc>
                <a:spcPct val="90000"/>
              </a:lnSpc>
            </a:pPr>
            <a:r>
              <a:rPr lang="en-US" sz="2400" dirty="0" smtClean="0">
                <a:latin typeface="Trebuchet MS" pitchFamily="34" charset="0"/>
              </a:rPr>
              <a:t>If you want to understand how an object (like a car, ball, person, or rocket) moves, you have to understand three things about what it means "to be moving." These three things "stick" to any object that moves, and are numbers that scientifically describe just how an object's motion is working. These three things are: </a:t>
            </a:r>
          </a:p>
          <a:p>
            <a:pPr eaLnBrk="1" hangingPunct="1">
              <a:lnSpc>
                <a:spcPct val="90000"/>
              </a:lnSpc>
              <a:buFont typeface="Wingdings" pitchFamily="2" charset="2"/>
              <a:buAutoNum type="arabicPeriod"/>
            </a:pPr>
            <a:r>
              <a:rPr lang="en-US" sz="2400" b="1" dirty="0" smtClean="0">
                <a:latin typeface="Trebuchet MS" pitchFamily="34" charset="0"/>
              </a:rPr>
              <a:t>Position.</a:t>
            </a:r>
            <a:r>
              <a:rPr lang="en-US" sz="2400" dirty="0" smtClean="0">
                <a:latin typeface="Trebuchet MS" pitchFamily="34" charset="0"/>
              </a:rPr>
              <a:t> This is precisely </a:t>
            </a:r>
            <a:r>
              <a:rPr lang="en-US" sz="2400" i="1" dirty="0" smtClean="0">
                <a:latin typeface="Trebuchet MS" pitchFamily="34" charset="0"/>
              </a:rPr>
              <a:t>where</a:t>
            </a:r>
            <a:r>
              <a:rPr lang="en-US" sz="2400" dirty="0" smtClean="0">
                <a:latin typeface="Trebuchet MS" pitchFamily="34" charset="0"/>
              </a:rPr>
              <a:t> an object is located. </a:t>
            </a:r>
          </a:p>
          <a:p>
            <a:pPr eaLnBrk="1" hangingPunct="1">
              <a:lnSpc>
                <a:spcPct val="90000"/>
              </a:lnSpc>
              <a:buFont typeface="Wingdings" pitchFamily="2" charset="2"/>
              <a:buAutoNum type="arabicPeriod"/>
            </a:pPr>
            <a:r>
              <a:rPr lang="en-US" sz="2400" b="1" dirty="0" smtClean="0">
                <a:latin typeface="Trebuchet MS" pitchFamily="34" charset="0"/>
              </a:rPr>
              <a:t>Velocity.</a:t>
            </a:r>
            <a:r>
              <a:rPr lang="en-US" sz="2400" dirty="0" smtClean="0">
                <a:latin typeface="Trebuchet MS" pitchFamily="34" charset="0"/>
              </a:rPr>
              <a:t> Precisely </a:t>
            </a:r>
            <a:r>
              <a:rPr lang="en-US" sz="2400" i="1" dirty="0" smtClean="0">
                <a:latin typeface="Trebuchet MS" pitchFamily="34" charset="0"/>
              </a:rPr>
              <a:t>how fast</a:t>
            </a:r>
            <a:r>
              <a:rPr lang="en-US" sz="2400" dirty="0" smtClean="0">
                <a:latin typeface="Trebuchet MS" pitchFamily="34" charset="0"/>
              </a:rPr>
              <a:t> an object is moving and in what direction</a:t>
            </a:r>
          </a:p>
          <a:p>
            <a:pPr eaLnBrk="1" hangingPunct="1">
              <a:lnSpc>
                <a:spcPct val="90000"/>
              </a:lnSpc>
              <a:buFont typeface="Wingdings" pitchFamily="2" charset="2"/>
              <a:buAutoNum type="arabicPeriod"/>
            </a:pPr>
            <a:r>
              <a:rPr lang="en-US" sz="2400" b="1" dirty="0" smtClean="0">
                <a:latin typeface="Trebuchet MS" pitchFamily="34" charset="0"/>
              </a:rPr>
              <a:t>Acceleration.</a:t>
            </a:r>
            <a:r>
              <a:rPr lang="en-US" sz="2400" dirty="0" smtClean="0">
                <a:latin typeface="Trebuchet MS" pitchFamily="34" charset="0"/>
              </a:rPr>
              <a:t> Precisely </a:t>
            </a:r>
            <a:r>
              <a:rPr lang="en-US" sz="2400" i="1" dirty="0" smtClean="0">
                <a:latin typeface="Trebuchet MS" pitchFamily="34" charset="0"/>
              </a:rPr>
              <a:t>how fast</a:t>
            </a:r>
            <a:r>
              <a:rPr lang="en-US" sz="2400" dirty="0" smtClean="0">
                <a:latin typeface="Trebuchet MS" pitchFamily="34" charset="0"/>
              </a:rPr>
              <a:t> an object's velocity is changing. </a:t>
            </a:r>
          </a:p>
        </p:txBody>
      </p:sp>
      <p:sp>
        <p:nvSpPr>
          <p:cNvPr id="4" name="Date Placeholder 3"/>
          <p:cNvSpPr>
            <a:spLocks noGrp="1"/>
          </p:cNvSpPr>
          <p:nvPr>
            <p:ph type="dt" sz="half" idx="10"/>
          </p:nvPr>
        </p:nvSpPr>
        <p:spPr/>
        <p:txBody>
          <a:bodyPr/>
          <a:lstStyle/>
          <a:p>
            <a:pPr>
              <a:defRPr/>
            </a:pPr>
            <a:fld id="{7B9AC042-CD3D-49AD-ADF8-3FB2728E5752}" type="datetime1">
              <a:rPr lang="en-US"/>
              <a:pPr>
                <a:defRPr/>
              </a:pPr>
              <a:t>10/30/12</a:t>
            </a:fld>
            <a:endParaRPr lang="en-US"/>
          </a:p>
        </p:txBody>
      </p:sp>
      <p:sp>
        <p:nvSpPr>
          <p:cNvPr id="5" name="Slide Number Placeholder 5"/>
          <p:cNvSpPr>
            <a:spLocks noGrp="1"/>
          </p:cNvSpPr>
          <p:nvPr>
            <p:ph type="sldNum" sz="quarter" idx="12"/>
          </p:nvPr>
        </p:nvSpPr>
        <p:spPr/>
        <p:txBody>
          <a:bodyPr/>
          <a:lstStyle/>
          <a:p>
            <a:pPr>
              <a:defRPr/>
            </a:pPr>
            <a:fld id="{67324425-89F1-4C42-8527-4E3EEF9239F4}" type="slidenum">
              <a:rPr lang="en-US"/>
              <a:pPr>
                <a:defRPr/>
              </a:pPr>
              <a:t>3</a:t>
            </a:fld>
            <a:endParaRPr lang="en-US"/>
          </a:p>
        </p:txBody>
      </p:sp>
    </p:spTree>
    <p:extLst>
      <p:ext uri="{BB962C8B-B14F-4D97-AF65-F5344CB8AC3E}">
        <p14:creationId xmlns:p14="http://schemas.microsoft.com/office/powerpoint/2010/main" val="1441039763"/>
      </p:ext>
    </p:extLst>
  </p:cSld>
  <p:clrMapOvr>
    <a:masterClrMapping/>
  </p:clrMapOvr>
  <p:transition xmlns:p14="http://schemas.microsoft.com/office/powerpoint/2010/main">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271">
                                            <p:txEl>
                                              <p:pRg st="0" end="0"/>
                                            </p:txEl>
                                          </p:spTgt>
                                        </p:tgtEl>
                                        <p:attrNameLst>
                                          <p:attrName>style.visibility</p:attrName>
                                        </p:attrNameLst>
                                      </p:cBhvr>
                                      <p:to>
                                        <p:strVal val="visible"/>
                                      </p:to>
                                    </p:set>
                                    <p:animEffect transition="in" filter="slide(fromTop)">
                                      <p:cBhvr>
                                        <p:cTn id="7" dur="500"/>
                                        <p:tgtEl>
                                          <p:spTgt spid="112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271">
                                            <p:txEl>
                                              <p:pRg st="1" end="1"/>
                                            </p:txEl>
                                          </p:spTgt>
                                        </p:tgtEl>
                                        <p:attrNameLst>
                                          <p:attrName>style.visibility</p:attrName>
                                        </p:attrNameLst>
                                      </p:cBhvr>
                                      <p:to>
                                        <p:strVal val="visible"/>
                                      </p:to>
                                    </p:set>
                                    <p:animEffect transition="in" filter="slide(fromTop)">
                                      <p:cBhvr>
                                        <p:cTn id="12" dur="500"/>
                                        <p:tgtEl>
                                          <p:spTgt spid="112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1271">
                                            <p:txEl>
                                              <p:pRg st="2" end="2"/>
                                            </p:txEl>
                                          </p:spTgt>
                                        </p:tgtEl>
                                        <p:attrNameLst>
                                          <p:attrName>style.visibility</p:attrName>
                                        </p:attrNameLst>
                                      </p:cBhvr>
                                      <p:to>
                                        <p:strVal val="visible"/>
                                      </p:to>
                                    </p:set>
                                    <p:animEffect transition="in" filter="slide(fromTop)">
                                      <p:cBhvr>
                                        <p:cTn id="17" dur="500"/>
                                        <p:tgtEl>
                                          <p:spTgt spid="112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1271">
                                            <p:txEl>
                                              <p:pRg st="3" end="3"/>
                                            </p:txEl>
                                          </p:spTgt>
                                        </p:tgtEl>
                                        <p:attrNameLst>
                                          <p:attrName>style.visibility</p:attrName>
                                        </p:attrNameLst>
                                      </p:cBhvr>
                                      <p:to>
                                        <p:strVal val="visible"/>
                                      </p:to>
                                    </p:set>
                                    <p:animEffect transition="in" filter="slide(fromTop)">
                                      <p:cBhvr>
                                        <p:cTn id="22" dur="500"/>
                                        <p:tgtEl>
                                          <p:spTgt spid="112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173163" y="752475"/>
            <a:ext cx="7494587" cy="542925"/>
          </a:xfrm>
        </p:spPr>
        <p:txBody>
          <a:bodyPr>
            <a:normAutofit fontScale="90000"/>
          </a:bodyPr>
          <a:lstStyle/>
          <a:p>
            <a:r>
              <a:rPr lang="en-GB" altLang="zh-TW" dirty="0" smtClean="0"/>
              <a:t>Acceleration</a:t>
            </a:r>
            <a:endParaRPr lang="en-GB" altLang="zh-TW" dirty="0"/>
          </a:p>
        </p:txBody>
      </p:sp>
      <p:sp>
        <p:nvSpPr>
          <p:cNvPr id="83971" name="Rectangle 3"/>
          <p:cNvSpPr>
            <a:spLocks noGrp="1" noChangeArrowheads="1"/>
          </p:cNvSpPr>
          <p:nvPr>
            <p:ph idx="1"/>
          </p:nvPr>
        </p:nvSpPr>
        <p:spPr>
          <a:xfrm>
            <a:off x="703263" y="1644650"/>
            <a:ext cx="3944937" cy="1860550"/>
          </a:xfrm>
        </p:spPr>
        <p:txBody>
          <a:bodyPr>
            <a:noAutofit/>
          </a:bodyPr>
          <a:lstStyle/>
          <a:p>
            <a:pPr marL="0" indent="0">
              <a:buFont typeface="Monotype Sorts" pitchFamily="2" charset="2"/>
              <a:buNone/>
            </a:pPr>
            <a:r>
              <a:rPr lang="en-GB" altLang="zh-TW" sz="4000" dirty="0"/>
              <a:t>When a car moves </a:t>
            </a:r>
            <a:r>
              <a:rPr lang="en-GB" altLang="zh-TW" sz="4000" dirty="0">
                <a:solidFill>
                  <a:srgbClr val="333399"/>
                </a:solidFill>
              </a:rPr>
              <a:t>faster and faster</a:t>
            </a:r>
            <a:r>
              <a:rPr lang="en-GB" altLang="zh-TW" sz="4000" dirty="0"/>
              <a:t>, </a:t>
            </a:r>
            <a:endParaRPr lang="en-US" altLang="zh-TW" sz="4000" dirty="0"/>
          </a:p>
        </p:txBody>
      </p:sp>
      <p:sp>
        <p:nvSpPr>
          <p:cNvPr id="83972" name="Text Box 4"/>
          <p:cNvSpPr txBox="1">
            <a:spLocks noChangeArrowheads="1"/>
          </p:cNvSpPr>
          <p:nvPr/>
        </p:nvSpPr>
        <p:spPr bwMode="auto">
          <a:xfrm>
            <a:off x="762000" y="3581400"/>
            <a:ext cx="4160837" cy="1938992"/>
          </a:xfrm>
          <a:prstGeom prst="rect">
            <a:avLst/>
          </a:prstGeom>
          <a:noFill/>
          <a:ln w="9525">
            <a:noFill/>
            <a:miter lim="800000"/>
            <a:headEnd/>
            <a:tailEnd/>
          </a:ln>
          <a:effectLst/>
        </p:spPr>
        <p:txBody>
          <a:bodyPr>
            <a:spAutoFit/>
          </a:bodyPr>
          <a:lstStyle/>
          <a:p>
            <a:pPr algn="l">
              <a:spcBef>
                <a:spcPct val="50000"/>
              </a:spcBef>
            </a:pPr>
            <a:r>
              <a:rPr lang="en-GB" altLang="zh-TW" sz="4000" dirty="0"/>
              <a:t>its speed is increasing (</a:t>
            </a:r>
            <a:r>
              <a:rPr lang="en-GB" altLang="zh-TW" sz="4000" dirty="0">
                <a:solidFill>
                  <a:srgbClr val="FF0000"/>
                </a:solidFill>
              </a:rPr>
              <a:t>velocity</a:t>
            </a:r>
            <a:r>
              <a:rPr lang="en-GB" altLang="zh-TW" sz="4000" dirty="0"/>
              <a:t> </a:t>
            </a:r>
            <a:r>
              <a:rPr lang="en-GB" altLang="zh-TW" sz="4000" dirty="0">
                <a:solidFill>
                  <a:srgbClr val="FF3300"/>
                </a:solidFill>
              </a:rPr>
              <a:t>changed</a:t>
            </a:r>
            <a:r>
              <a:rPr lang="en-GB" altLang="zh-TW" sz="4000" dirty="0"/>
              <a:t>).</a:t>
            </a:r>
            <a:endParaRPr lang="en-US" altLang="zh-TW" sz="4000" dirty="0"/>
          </a:p>
        </p:txBody>
      </p:sp>
      <p:pic>
        <p:nvPicPr>
          <p:cNvPr id="83980" name="Picture 12" descr="\\Editorial\sci_npaw\Editing\SB (images and text)\SB image\320x240\05\05-1024.gif"/>
          <p:cNvPicPr>
            <a:picLocks noChangeAspect="1" noChangeArrowheads="1"/>
          </p:cNvPicPr>
          <p:nvPr/>
        </p:nvPicPr>
        <p:blipFill>
          <a:blip r:embed="rId2" cstate="print"/>
          <a:srcRect t="26299"/>
          <a:stretch>
            <a:fillRect/>
          </a:stretch>
        </p:blipFill>
        <p:spPr bwMode="auto">
          <a:xfrm>
            <a:off x="5013325" y="1736725"/>
            <a:ext cx="3238500" cy="2863850"/>
          </a:xfrm>
          <a:prstGeom prst="rect">
            <a:avLst/>
          </a:prstGeom>
          <a:noFill/>
        </p:spPr>
      </p:pic>
    </p:spTree>
    <p:extLst>
      <p:ext uri="{BB962C8B-B14F-4D97-AF65-F5344CB8AC3E}">
        <p14:creationId xmlns:p14="http://schemas.microsoft.com/office/powerpoint/2010/main" val="523145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Grp="1" noChangeArrowheads="1"/>
          </p:cNvSpPr>
          <p:nvPr>
            <p:ph type="title"/>
          </p:nvPr>
        </p:nvSpPr>
        <p:spPr>
          <a:xfrm>
            <a:off x="1173163" y="752475"/>
            <a:ext cx="7494587" cy="542925"/>
          </a:xfrm>
        </p:spPr>
        <p:txBody>
          <a:bodyPr>
            <a:normAutofit fontScale="90000"/>
          </a:bodyPr>
          <a:lstStyle/>
          <a:p>
            <a:r>
              <a:rPr lang="en-GB" altLang="zh-TW" dirty="0" smtClean="0"/>
              <a:t>Acceleration</a:t>
            </a:r>
            <a:endParaRPr lang="en-GB" altLang="zh-TW" dirty="0"/>
          </a:p>
        </p:txBody>
      </p:sp>
      <p:sp>
        <p:nvSpPr>
          <p:cNvPr id="152581" name="Rectangle 1029"/>
          <p:cNvSpPr>
            <a:spLocks noChangeArrowheads="1"/>
          </p:cNvSpPr>
          <p:nvPr/>
        </p:nvSpPr>
        <p:spPr bwMode="auto">
          <a:xfrm>
            <a:off x="685800" y="1295400"/>
            <a:ext cx="4100512" cy="2030413"/>
          </a:xfrm>
          <a:prstGeom prst="rect">
            <a:avLst/>
          </a:prstGeom>
          <a:noFill/>
          <a:ln w="9525">
            <a:noFill/>
            <a:miter lim="800000"/>
            <a:headEnd/>
            <a:tailEnd/>
          </a:ln>
        </p:spPr>
        <p:txBody>
          <a:bodyPr/>
          <a:lstStyle/>
          <a:p>
            <a:pPr algn="l">
              <a:spcBef>
                <a:spcPct val="20000"/>
              </a:spcBef>
            </a:pPr>
            <a:r>
              <a:rPr lang="en-GB" altLang="zh-TW" sz="4000" smtClean="0"/>
              <a:t>When a car moves </a:t>
            </a:r>
            <a:r>
              <a:rPr lang="en-GB" altLang="zh-TW" sz="4000" smtClean="0">
                <a:solidFill>
                  <a:srgbClr val="333399"/>
                </a:solidFill>
              </a:rPr>
              <a:t>slower and slower</a:t>
            </a:r>
            <a:r>
              <a:rPr lang="en-GB" altLang="zh-TW" sz="4000" smtClean="0"/>
              <a:t>,</a:t>
            </a:r>
            <a:endParaRPr lang="en-US" altLang="zh-TW" sz="4000" dirty="0"/>
          </a:p>
        </p:txBody>
      </p:sp>
      <p:sp>
        <p:nvSpPr>
          <p:cNvPr id="152582" name="Text Box 1030"/>
          <p:cNvSpPr txBox="1">
            <a:spLocks noChangeArrowheads="1"/>
          </p:cNvSpPr>
          <p:nvPr/>
        </p:nvSpPr>
        <p:spPr bwMode="auto">
          <a:xfrm>
            <a:off x="762000" y="2590800"/>
            <a:ext cx="4297363" cy="1938992"/>
          </a:xfrm>
          <a:prstGeom prst="rect">
            <a:avLst/>
          </a:prstGeom>
          <a:noFill/>
          <a:ln w="9525">
            <a:noFill/>
            <a:miter lim="800000"/>
            <a:headEnd/>
            <a:tailEnd/>
          </a:ln>
          <a:effectLst/>
        </p:spPr>
        <p:txBody>
          <a:bodyPr>
            <a:spAutoFit/>
          </a:bodyPr>
          <a:lstStyle/>
          <a:p>
            <a:pPr algn="l">
              <a:spcBef>
                <a:spcPct val="50000"/>
              </a:spcBef>
            </a:pPr>
            <a:r>
              <a:rPr lang="en-GB" altLang="zh-TW" sz="4000" dirty="0" smtClean="0"/>
              <a:t>its speed is decreasing (</a:t>
            </a:r>
            <a:r>
              <a:rPr lang="en-GB" altLang="zh-TW" sz="4000" dirty="0" smtClean="0">
                <a:solidFill>
                  <a:srgbClr val="FF0000"/>
                </a:solidFill>
              </a:rPr>
              <a:t>velocity </a:t>
            </a:r>
            <a:r>
              <a:rPr lang="en-GB" altLang="zh-TW" sz="4000" dirty="0" smtClean="0">
                <a:solidFill>
                  <a:srgbClr val="FF3300"/>
                </a:solidFill>
              </a:rPr>
              <a:t>changed</a:t>
            </a:r>
            <a:r>
              <a:rPr lang="en-GB" altLang="zh-TW" sz="4000" dirty="0" smtClean="0"/>
              <a:t>).</a:t>
            </a:r>
            <a:endParaRPr lang="en-US" altLang="zh-TW" sz="4000" dirty="0"/>
          </a:p>
        </p:txBody>
      </p:sp>
      <p:pic>
        <p:nvPicPr>
          <p:cNvPr id="152584" name="Picture 1032" descr="\\Editorial\sci_npaw\Editing\SB (images and text)\SB image\320x240\05\05-1025.gif"/>
          <p:cNvPicPr>
            <a:picLocks noChangeAspect="1" noChangeArrowheads="1"/>
          </p:cNvPicPr>
          <p:nvPr/>
        </p:nvPicPr>
        <p:blipFill>
          <a:blip r:embed="rId2" cstate="print"/>
          <a:srcRect t="30237"/>
          <a:stretch>
            <a:fillRect/>
          </a:stretch>
        </p:blipFill>
        <p:spPr bwMode="auto">
          <a:xfrm>
            <a:off x="5338763" y="1625600"/>
            <a:ext cx="3246437" cy="2717800"/>
          </a:xfrm>
          <a:prstGeom prst="rect">
            <a:avLst/>
          </a:prstGeom>
          <a:noFill/>
        </p:spPr>
      </p:pic>
    </p:spTree>
    <p:extLst>
      <p:ext uri="{BB962C8B-B14F-4D97-AF65-F5344CB8AC3E}">
        <p14:creationId xmlns:p14="http://schemas.microsoft.com/office/powerpoint/2010/main" val="1889257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25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ChangeArrowheads="1"/>
          </p:cNvSpPr>
          <p:nvPr/>
        </p:nvSpPr>
        <p:spPr bwMode="auto">
          <a:xfrm>
            <a:off x="715963" y="1644650"/>
            <a:ext cx="3929062" cy="1798638"/>
          </a:xfrm>
          <a:prstGeom prst="rect">
            <a:avLst/>
          </a:prstGeom>
          <a:noFill/>
          <a:ln w="9525">
            <a:noFill/>
            <a:miter lim="800000"/>
            <a:headEnd/>
            <a:tailEnd/>
          </a:ln>
        </p:spPr>
        <p:txBody>
          <a:bodyPr/>
          <a:lstStyle/>
          <a:p>
            <a:pPr algn="l">
              <a:spcBef>
                <a:spcPct val="20000"/>
              </a:spcBef>
            </a:pPr>
            <a:r>
              <a:rPr lang="en-GB" altLang="zh-TW" sz="4000" dirty="0" smtClean="0"/>
              <a:t>When a car </a:t>
            </a:r>
            <a:r>
              <a:rPr lang="en-GB" altLang="zh-TW" sz="4000" dirty="0" smtClean="0">
                <a:solidFill>
                  <a:srgbClr val="333399"/>
                </a:solidFill>
              </a:rPr>
              <a:t>changes direction</a:t>
            </a:r>
            <a:r>
              <a:rPr lang="en-GB" altLang="zh-TW" sz="4000" dirty="0" smtClean="0"/>
              <a:t>, </a:t>
            </a:r>
            <a:endParaRPr lang="en-US" altLang="zh-TW" sz="4000" dirty="0"/>
          </a:p>
        </p:txBody>
      </p:sp>
      <p:sp>
        <p:nvSpPr>
          <p:cNvPr id="84996" name="Text Box 4"/>
          <p:cNvSpPr txBox="1">
            <a:spLocks noChangeArrowheads="1"/>
          </p:cNvSpPr>
          <p:nvPr/>
        </p:nvSpPr>
        <p:spPr bwMode="auto">
          <a:xfrm>
            <a:off x="990600" y="2895600"/>
            <a:ext cx="4003675" cy="1938992"/>
          </a:xfrm>
          <a:prstGeom prst="rect">
            <a:avLst/>
          </a:prstGeom>
          <a:noFill/>
          <a:ln w="9525">
            <a:noFill/>
            <a:miter lim="800000"/>
            <a:headEnd/>
            <a:tailEnd/>
          </a:ln>
          <a:effectLst/>
        </p:spPr>
        <p:txBody>
          <a:bodyPr wrap="square">
            <a:spAutoFit/>
          </a:bodyPr>
          <a:lstStyle/>
          <a:p>
            <a:pPr indent="1714500">
              <a:spcBef>
                <a:spcPct val="50000"/>
              </a:spcBef>
            </a:pPr>
            <a:r>
              <a:rPr lang="en-GB" altLang="zh-TW" sz="4000" dirty="0" smtClean="0"/>
              <a:t>its velocity </a:t>
            </a:r>
            <a:r>
              <a:rPr lang="en-GB" altLang="zh-TW" sz="4000" dirty="0" smtClean="0">
                <a:solidFill>
                  <a:srgbClr val="FF3300"/>
                </a:solidFill>
              </a:rPr>
              <a:t>changes</a:t>
            </a:r>
            <a:r>
              <a:rPr lang="en-GB" altLang="zh-TW" sz="4000" dirty="0" smtClean="0"/>
              <a:t> too.</a:t>
            </a:r>
            <a:endParaRPr lang="en-US" altLang="zh-TW" sz="4000" dirty="0"/>
          </a:p>
        </p:txBody>
      </p:sp>
      <p:pic>
        <p:nvPicPr>
          <p:cNvPr id="84997" name="Picture 5" descr="\\Editorial\sci_npaw\Editing\SB (images and text)\SB image\320x240\05\05-1026.gif"/>
          <p:cNvPicPr>
            <a:picLocks noChangeAspect="1" noChangeArrowheads="1"/>
          </p:cNvPicPr>
          <p:nvPr/>
        </p:nvPicPr>
        <p:blipFill>
          <a:blip r:embed="rId2" cstate="print"/>
          <a:srcRect/>
          <a:stretch>
            <a:fillRect/>
          </a:stretch>
        </p:blipFill>
        <p:spPr bwMode="auto">
          <a:xfrm>
            <a:off x="5089525" y="1409700"/>
            <a:ext cx="3684588" cy="3895725"/>
          </a:xfrm>
          <a:prstGeom prst="rect">
            <a:avLst/>
          </a:prstGeom>
          <a:noFill/>
        </p:spPr>
      </p:pic>
      <p:sp>
        <p:nvSpPr>
          <p:cNvPr id="84998" name="Rectangle 6"/>
          <p:cNvSpPr>
            <a:spLocks noGrp="1" noChangeArrowheads="1"/>
          </p:cNvSpPr>
          <p:nvPr>
            <p:ph type="title"/>
          </p:nvPr>
        </p:nvSpPr>
        <p:spPr>
          <a:xfrm>
            <a:off x="1173163" y="762000"/>
            <a:ext cx="7772400" cy="609600"/>
          </a:xfrm>
        </p:spPr>
        <p:txBody>
          <a:bodyPr>
            <a:normAutofit fontScale="90000"/>
          </a:bodyPr>
          <a:lstStyle/>
          <a:p>
            <a:r>
              <a:rPr lang="en-US" altLang="zh-TW" dirty="0" smtClean="0"/>
              <a:t>Acceleration</a:t>
            </a:r>
            <a:endParaRPr lang="en-US" altLang="zh-TW" dirty="0"/>
          </a:p>
        </p:txBody>
      </p:sp>
    </p:spTree>
    <p:extLst>
      <p:ext uri="{BB962C8B-B14F-4D97-AF65-F5344CB8AC3E}">
        <p14:creationId xmlns:p14="http://schemas.microsoft.com/office/powerpoint/2010/main" val="399446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09600" y="336550"/>
            <a:ext cx="6518275" cy="817563"/>
          </a:xfrm>
          <a:noFill/>
          <a:ln/>
        </p:spPr>
        <p:txBody>
          <a:bodyPr/>
          <a:lstStyle/>
          <a:p>
            <a:r>
              <a:rPr lang="en-US" altLang="zh-TW" dirty="0" smtClean="0">
                <a:latin typeface="Tahoma" pitchFamily="34" charset="0"/>
              </a:rPr>
              <a:t>Acceleration</a:t>
            </a:r>
            <a:r>
              <a:rPr lang="en-US" altLang="zh-TW" dirty="0">
                <a:latin typeface="Tahoma" pitchFamily="34" charset="0"/>
              </a:rPr>
              <a:t>	</a:t>
            </a:r>
            <a:endParaRPr lang="en-GB" altLang="zh-TW" dirty="0">
              <a:latin typeface="Tahoma" pitchFamily="34" charset="0"/>
            </a:endParaRPr>
          </a:p>
        </p:txBody>
      </p:sp>
      <p:sp>
        <p:nvSpPr>
          <p:cNvPr id="86024" name="Rectangle 8"/>
          <p:cNvSpPr>
            <a:spLocks noChangeArrowheads="1"/>
          </p:cNvSpPr>
          <p:nvPr/>
        </p:nvSpPr>
        <p:spPr bwMode="auto">
          <a:xfrm>
            <a:off x="609600" y="1087438"/>
            <a:ext cx="85344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en-US" altLang="zh-TW" sz="2800" dirty="0"/>
              <a:t>Acceleration measures the change in velocity</a:t>
            </a:r>
          </a:p>
        </p:txBody>
      </p:sp>
      <p:sp>
        <p:nvSpPr>
          <p:cNvPr id="86026" name="Text Box 10"/>
          <p:cNvSpPr txBox="1">
            <a:spLocks noChangeArrowheads="1"/>
          </p:cNvSpPr>
          <p:nvPr/>
        </p:nvSpPr>
        <p:spPr bwMode="auto">
          <a:xfrm>
            <a:off x="833437" y="2957104"/>
            <a:ext cx="7840663" cy="2234458"/>
          </a:xfrm>
          <a:prstGeom prst="rect">
            <a:avLst/>
          </a:prstGeom>
          <a:solidFill>
            <a:srgbClr val="FFFF99"/>
          </a:solidFill>
          <a:ln w="25400">
            <a:solidFill>
              <a:srgbClr val="FFCC00"/>
            </a:solidFill>
            <a:miter lim="800000"/>
            <a:headEnd/>
            <a:tailEnd/>
          </a:ln>
          <a:effectLst>
            <a:outerShdw dist="71842" dir="2700000" algn="ctr" rotWithShape="0">
              <a:schemeClr val="bg2"/>
            </a:outerShdw>
          </a:effectLst>
        </p:spPr>
        <p:txBody>
          <a:bodyPr>
            <a:spAutoFit/>
          </a:bodyPr>
          <a:lstStyle/>
          <a:p>
            <a:pPr marL="2286000" indent="-2190750" algn="l">
              <a:spcBef>
                <a:spcPct val="70000"/>
              </a:spcBef>
              <a:spcAft>
                <a:spcPct val="70000"/>
              </a:spcAft>
            </a:pPr>
            <a:r>
              <a:rPr lang="en-GB" altLang="zh-TW" sz="2400" dirty="0"/>
              <a:t>Acceleration = </a:t>
            </a:r>
            <a:r>
              <a:rPr lang="en-GB" altLang="zh-TW" sz="2400" dirty="0">
                <a:sym typeface="Symbol" pitchFamily="18" charset="2"/>
              </a:rPr>
              <a:t></a:t>
            </a:r>
            <a:r>
              <a:rPr lang="en-GB" altLang="zh-TW" sz="2400" dirty="0"/>
              <a:t>velocity per unit time</a:t>
            </a:r>
          </a:p>
          <a:p>
            <a:pPr marL="2286000" indent="-2190750" algn="l">
              <a:spcBef>
                <a:spcPct val="70000"/>
              </a:spcBef>
              <a:spcAft>
                <a:spcPct val="70000"/>
              </a:spcAft>
            </a:pPr>
            <a:r>
              <a:rPr lang="en-US" altLang="zh-TW" sz="2400" dirty="0"/>
              <a:t>	</a:t>
            </a:r>
          </a:p>
          <a:p>
            <a:pPr marL="2286000" indent="-2190750" algn="l">
              <a:spcBef>
                <a:spcPct val="70000"/>
              </a:spcBef>
              <a:spcAft>
                <a:spcPct val="70000"/>
              </a:spcAft>
            </a:pPr>
            <a:endParaRPr lang="zh-TW" altLang="zh-TW" sz="2400" dirty="0"/>
          </a:p>
        </p:txBody>
      </p:sp>
      <p:sp>
        <p:nvSpPr>
          <p:cNvPr id="86031" name="Text Box 15"/>
          <p:cNvSpPr txBox="1">
            <a:spLocks noChangeArrowheads="1"/>
          </p:cNvSpPr>
          <p:nvPr/>
        </p:nvSpPr>
        <p:spPr bwMode="auto">
          <a:xfrm>
            <a:off x="6883400" y="1936751"/>
            <a:ext cx="1460500" cy="369332"/>
          </a:xfrm>
          <a:prstGeom prst="rect">
            <a:avLst/>
          </a:prstGeom>
          <a:noFill/>
          <a:ln w="9525">
            <a:noFill/>
            <a:miter lim="800000"/>
            <a:headEnd/>
            <a:tailEnd/>
          </a:ln>
          <a:effectLst/>
        </p:spPr>
        <p:txBody>
          <a:bodyPr>
            <a:spAutoFit/>
          </a:bodyPr>
          <a:lstStyle/>
          <a:p>
            <a:pPr algn="l">
              <a:spcBef>
                <a:spcPct val="50000"/>
              </a:spcBef>
            </a:pPr>
            <a:endParaRPr lang="en-US" altLang="zh-TW" dirty="0"/>
          </a:p>
        </p:txBody>
      </p:sp>
      <p:sp>
        <p:nvSpPr>
          <p:cNvPr id="86037" name="Text Box 21"/>
          <p:cNvSpPr txBox="1">
            <a:spLocks noChangeArrowheads="1"/>
          </p:cNvSpPr>
          <p:nvPr/>
        </p:nvSpPr>
        <p:spPr bwMode="auto">
          <a:xfrm>
            <a:off x="1461607" y="3859213"/>
            <a:ext cx="3846181" cy="523220"/>
          </a:xfrm>
          <a:prstGeom prst="rect">
            <a:avLst/>
          </a:prstGeom>
          <a:noFill/>
          <a:ln w="9525">
            <a:noFill/>
            <a:miter lim="800000"/>
            <a:headEnd/>
            <a:tailEnd/>
          </a:ln>
          <a:effectLst/>
        </p:spPr>
        <p:txBody>
          <a:bodyPr wrap="none">
            <a:spAutoFit/>
          </a:bodyPr>
          <a:lstStyle/>
          <a:p>
            <a:pPr algn="l"/>
            <a:r>
              <a:rPr lang="en-US" altLang="zh-TW" sz="2800" dirty="0"/>
              <a:t>overall change in velocity</a:t>
            </a:r>
          </a:p>
        </p:txBody>
      </p:sp>
      <p:sp>
        <p:nvSpPr>
          <p:cNvPr id="86038" name="Text Box 22"/>
          <p:cNvSpPr txBox="1">
            <a:spLocks noChangeArrowheads="1"/>
          </p:cNvSpPr>
          <p:nvPr/>
        </p:nvSpPr>
        <p:spPr bwMode="auto">
          <a:xfrm>
            <a:off x="2380770" y="4422775"/>
            <a:ext cx="2496453" cy="523220"/>
          </a:xfrm>
          <a:prstGeom prst="rect">
            <a:avLst/>
          </a:prstGeom>
          <a:noFill/>
          <a:ln w="9525">
            <a:noFill/>
            <a:miter lim="800000"/>
            <a:headEnd/>
            <a:tailEnd/>
          </a:ln>
          <a:effectLst/>
        </p:spPr>
        <p:txBody>
          <a:bodyPr wrap="none">
            <a:spAutoFit/>
          </a:bodyPr>
          <a:lstStyle/>
          <a:p>
            <a:pPr algn="l"/>
            <a:r>
              <a:rPr lang="en-US" altLang="zh-TW" sz="2800" dirty="0"/>
              <a:t>total time taken</a:t>
            </a:r>
          </a:p>
        </p:txBody>
      </p:sp>
      <p:sp>
        <p:nvSpPr>
          <p:cNvPr id="86039" name="Line 23"/>
          <p:cNvSpPr>
            <a:spLocks noChangeShapeType="1"/>
          </p:cNvSpPr>
          <p:nvPr/>
        </p:nvSpPr>
        <p:spPr bwMode="auto">
          <a:xfrm>
            <a:off x="1461607" y="4422775"/>
            <a:ext cx="3846181" cy="0"/>
          </a:xfrm>
          <a:prstGeom prst="line">
            <a:avLst/>
          </a:prstGeom>
          <a:noFill/>
          <a:ln w="38100">
            <a:solidFill>
              <a:schemeClr val="tx1"/>
            </a:solidFill>
            <a:round/>
            <a:headEnd/>
            <a:tailEnd/>
          </a:ln>
          <a:effectLst/>
        </p:spPr>
        <p:txBody>
          <a:bodyPr wrap="none" anchor="ctr"/>
          <a:lstStyle/>
          <a:p>
            <a:endParaRPr lang="en-US"/>
          </a:p>
        </p:txBody>
      </p:sp>
      <p:sp>
        <p:nvSpPr>
          <p:cNvPr id="86042" name="Rectangle 26"/>
          <p:cNvSpPr>
            <a:spLocks noChangeArrowheads="1"/>
          </p:cNvSpPr>
          <p:nvPr/>
        </p:nvSpPr>
        <p:spPr bwMode="auto">
          <a:xfrm>
            <a:off x="2720562" y="5483225"/>
            <a:ext cx="2420176" cy="525401"/>
          </a:xfrm>
          <a:prstGeom prst="rect">
            <a:avLst/>
          </a:prstGeom>
          <a:noFill/>
          <a:ln w="9525">
            <a:noFill/>
            <a:miter lim="800000"/>
            <a:headEnd/>
            <a:tailEnd/>
          </a:ln>
          <a:effectLst/>
        </p:spPr>
        <p:txBody>
          <a:bodyPr wrap="none" lIns="90000" tIns="46800" rIns="90000" bIns="46800">
            <a:spAutoFit/>
          </a:bodyPr>
          <a:lstStyle/>
          <a:p>
            <a:pPr>
              <a:spcBef>
                <a:spcPct val="50000"/>
              </a:spcBef>
            </a:pPr>
            <a:r>
              <a:rPr lang="zh-TW" altLang="en-US" sz="2800" dirty="0"/>
              <a:t>= </a:t>
            </a:r>
            <a:r>
              <a:rPr lang="en-US" altLang="zh-TW" sz="2800" dirty="0" smtClean="0"/>
              <a:t>m/s/s = m /s</a:t>
            </a:r>
            <a:r>
              <a:rPr lang="en-US" altLang="zh-TW" sz="2800" baseline="30000" dirty="0"/>
              <a:t>2</a:t>
            </a:r>
            <a:endParaRPr lang="en-US" altLang="zh-TW" sz="2800" b="1" baseline="30000" dirty="0"/>
          </a:p>
        </p:txBody>
      </p:sp>
      <p:sp>
        <p:nvSpPr>
          <p:cNvPr id="86044" name="Oval 28"/>
          <p:cNvSpPr>
            <a:spLocks noChangeArrowheads="1"/>
          </p:cNvSpPr>
          <p:nvPr/>
        </p:nvSpPr>
        <p:spPr bwMode="auto">
          <a:xfrm>
            <a:off x="5892806" y="5483225"/>
            <a:ext cx="2894012" cy="741363"/>
          </a:xfrm>
          <a:prstGeom prst="ellipse">
            <a:avLst/>
          </a:prstGeom>
          <a:solidFill>
            <a:srgbClr val="FFCC00"/>
          </a:solidFill>
          <a:ln w="38100">
            <a:solidFill>
              <a:srgbClr val="FF9900"/>
            </a:solidFill>
            <a:round/>
            <a:headEnd/>
            <a:tailEnd/>
          </a:ln>
          <a:effectLst/>
        </p:spPr>
        <p:txBody>
          <a:bodyPr wrap="none" anchor="ctr"/>
          <a:lstStyle/>
          <a:p>
            <a:r>
              <a:rPr lang="en-US" altLang="zh-TW" sz="2800" noProof="1"/>
              <a:t>vector quantity</a:t>
            </a:r>
            <a:endParaRPr lang="en-US" altLang="zh-TW" noProof="1"/>
          </a:p>
        </p:txBody>
      </p:sp>
      <p:sp>
        <p:nvSpPr>
          <p:cNvPr id="86046" name="Text Box 30"/>
          <p:cNvSpPr txBox="1">
            <a:spLocks noChangeArrowheads="1"/>
          </p:cNvSpPr>
          <p:nvPr/>
        </p:nvSpPr>
        <p:spPr bwMode="auto">
          <a:xfrm>
            <a:off x="1083780" y="4092714"/>
            <a:ext cx="479425" cy="579438"/>
          </a:xfrm>
          <a:prstGeom prst="rect">
            <a:avLst/>
          </a:prstGeom>
          <a:noFill/>
          <a:ln w="38100">
            <a:noFill/>
            <a:miter lim="800000"/>
            <a:headEnd/>
            <a:tailEnd/>
          </a:ln>
          <a:effectLst/>
        </p:spPr>
        <p:txBody>
          <a:bodyPr wrap="none" anchor="ctr">
            <a:spAutoFit/>
          </a:bodyPr>
          <a:lstStyle/>
          <a:p>
            <a:r>
              <a:rPr lang="zh-TW" dirty="0"/>
              <a:t>=</a:t>
            </a:r>
          </a:p>
        </p:txBody>
      </p:sp>
      <p:sp>
        <p:nvSpPr>
          <p:cNvPr id="12" name="Text Box 30"/>
          <p:cNvSpPr txBox="1">
            <a:spLocks noChangeArrowheads="1"/>
          </p:cNvSpPr>
          <p:nvPr/>
        </p:nvSpPr>
        <p:spPr bwMode="auto">
          <a:xfrm>
            <a:off x="5548842" y="4074333"/>
            <a:ext cx="479425" cy="579438"/>
          </a:xfrm>
          <a:prstGeom prst="rect">
            <a:avLst/>
          </a:prstGeom>
          <a:noFill/>
          <a:ln w="38100">
            <a:noFill/>
            <a:miter lim="800000"/>
            <a:headEnd/>
            <a:tailEnd/>
          </a:ln>
          <a:effectLst/>
        </p:spPr>
        <p:txBody>
          <a:bodyPr wrap="none" anchor="ctr">
            <a:spAutoFit/>
          </a:bodyPr>
          <a:lstStyle/>
          <a:p>
            <a:r>
              <a:rPr lang="zh-TW" dirty="0"/>
              <a:t>=</a:t>
            </a:r>
          </a:p>
        </p:txBody>
      </p:sp>
      <p:sp>
        <p:nvSpPr>
          <p:cNvPr id="13" name="Text Box 21"/>
          <p:cNvSpPr txBox="1">
            <a:spLocks noChangeArrowheads="1"/>
          </p:cNvSpPr>
          <p:nvPr/>
        </p:nvSpPr>
        <p:spPr bwMode="auto">
          <a:xfrm>
            <a:off x="5982721" y="3859216"/>
            <a:ext cx="909298" cy="523220"/>
          </a:xfrm>
          <a:prstGeom prst="rect">
            <a:avLst/>
          </a:prstGeom>
          <a:noFill/>
          <a:ln w="9525">
            <a:noFill/>
            <a:miter lim="800000"/>
            <a:headEnd/>
            <a:tailEnd/>
          </a:ln>
          <a:effectLst/>
        </p:spPr>
        <p:txBody>
          <a:bodyPr wrap="none">
            <a:spAutoFit/>
          </a:bodyPr>
          <a:lstStyle/>
          <a:p>
            <a:pPr algn="l"/>
            <a:r>
              <a:rPr lang="en-US" altLang="zh-TW" sz="2800" dirty="0" err="1" smtClean="0"/>
              <a:t>v</a:t>
            </a:r>
            <a:r>
              <a:rPr lang="en-US" altLang="zh-TW" sz="2800" baseline="-25000" dirty="0" err="1" smtClean="0"/>
              <a:t>f</a:t>
            </a:r>
            <a:r>
              <a:rPr lang="en-US" altLang="zh-TW" sz="2800" dirty="0" smtClean="0"/>
              <a:t> - v</a:t>
            </a:r>
            <a:r>
              <a:rPr lang="en-US" altLang="zh-TW" sz="2800" baseline="-25000" dirty="0" smtClean="0"/>
              <a:t>i</a:t>
            </a:r>
            <a:endParaRPr lang="en-US" altLang="zh-TW" sz="2800" baseline="-25000" dirty="0"/>
          </a:p>
        </p:txBody>
      </p:sp>
      <p:sp>
        <p:nvSpPr>
          <p:cNvPr id="14" name="Line 23"/>
          <p:cNvSpPr>
            <a:spLocks noChangeShapeType="1"/>
          </p:cNvSpPr>
          <p:nvPr/>
        </p:nvSpPr>
        <p:spPr bwMode="auto">
          <a:xfrm flipV="1">
            <a:off x="5892806" y="4422775"/>
            <a:ext cx="1063208" cy="3"/>
          </a:xfrm>
          <a:prstGeom prst="line">
            <a:avLst/>
          </a:prstGeom>
          <a:noFill/>
          <a:ln w="38100">
            <a:solidFill>
              <a:schemeClr val="tx1"/>
            </a:solidFill>
            <a:round/>
            <a:headEnd/>
            <a:tailEnd/>
          </a:ln>
          <a:effectLst/>
        </p:spPr>
        <p:txBody>
          <a:bodyPr wrap="none" anchor="ctr"/>
          <a:lstStyle/>
          <a:p>
            <a:endParaRPr lang="en-US"/>
          </a:p>
        </p:txBody>
      </p:sp>
      <p:sp>
        <p:nvSpPr>
          <p:cNvPr id="15" name="Text Box 22"/>
          <p:cNvSpPr txBox="1">
            <a:spLocks noChangeArrowheads="1"/>
          </p:cNvSpPr>
          <p:nvPr/>
        </p:nvSpPr>
        <p:spPr bwMode="auto">
          <a:xfrm>
            <a:off x="6258430" y="4422778"/>
            <a:ext cx="304941" cy="523220"/>
          </a:xfrm>
          <a:prstGeom prst="rect">
            <a:avLst/>
          </a:prstGeom>
          <a:noFill/>
          <a:ln w="9525">
            <a:noFill/>
            <a:miter lim="800000"/>
            <a:headEnd/>
            <a:tailEnd/>
          </a:ln>
          <a:effectLst/>
        </p:spPr>
        <p:txBody>
          <a:bodyPr wrap="none">
            <a:spAutoFit/>
          </a:bodyPr>
          <a:lstStyle/>
          <a:p>
            <a:pPr algn="l"/>
            <a:r>
              <a:rPr lang="en-US" altLang="zh-TW" sz="2800" dirty="0" smtClean="0"/>
              <a:t>t</a:t>
            </a:r>
            <a:endParaRPr lang="en-US" altLang="zh-TW" sz="2800" dirty="0"/>
          </a:p>
        </p:txBody>
      </p:sp>
    </p:spTree>
    <p:extLst>
      <p:ext uri="{BB962C8B-B14F-4D97-AF65-F5344CB8AC3E}">
        <p14:creationId xmlns:p14="http://schemas.microsoft.com/office/powerpoint/2010/main" val="1129950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6026"/>
                                        </p:tgtEl>
                                        <p:attrNameLst>
                                          <p:attrName>style.visibility</p:attrName>
                                        </p:attrNameLst>
                                      </p:cBhvr>
                                      <p:to>
                                        <p:strVal val="visible"/>
                                      </p:to>
                                    </p:set>
                                    <p:animEffect transition="in" filter="dissolve">
                                      <p:cBhvr>
                                        <p:cTn id="7" dur="500"/>
                                        <p:tgtEl>
                                          <p:spTgt spid="860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86046"/>
                                        </p:tgtEl>
                                        <p:attrNameLst>
                                          <p:attrName>style.visibility</p:attrName>
                                        </p:attrNameLst>
                                      </p:cBhvr>
                                      <p:to>
                                        <p:strVal val="visible"/>
                                      </p:to>
                                    </p:set>
                                  </p:childTnLst>
                                </p:cTn>
                              </p:par>
                            </p:childTnLst>
                          </p:cTn>
                        </p:par>
                        <p:par>
                          <p:cTn id="12" fill="hold">
                            <p:stCondLst>
                              <p:cond delay="500"/>
                            </p:stCondLst>
                            <p:childTnLst>
                              <p:par>
                                <p:cTn id="13" presetID="16" presetClass="entr" presetSubtype="37" fill="hold" grpId="0" nodeType="afterEffect">
                                  <p:stCondLst>
                                    <p:cond delay="0"/>
                                  </p:stCondLst>
                                  <p:childTnLst>
                                    <p:set>
                                      <p:cBhvr>
                                        <p:cTn id="14" dur="1" fill="hold">
                                          <p:stCondLst>
                                            <p:cond delay="0"/>
                                          </p:stCondLst>
                                        </p:cTn>
                                        <p:tgtEl>
                                          <p:spTgt spid="86039"/>
                                        </p:tgtEl>
                                        <p:attrNameLst>
                                          <p:attrName>style.visibility</p:attrName>
                                        </p:attrNameLst>
                                      </p:cBhvr>
                                      <p:to>
                                        <p:strVal val="visible"/>
                                      </p:to>
                                    </p:set>
                                    <p:animEffect transition="in" filter="barn(outVertical)">
                                      <p:cBhvr>
                                        <p:cTn id="15" dur="500"/>
                                        <p:tgtEl>
                                          <p:spTgt spid="8603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8603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8603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2"/>
                                        </p:tgtEl>
                                        <p:attrNameLst>
                                          <p:attrName>style.visibility</p:attrName>
                                        </p:attrNameLst>
                                      </p:cBhvr>
                                      <p:to>
                                        <p:strVal val="visible"/>
                                      </p:to>
                                    </p:set>
                                  </p:childTnLst>
                                </p:cTn>
                              </p:par>
                              <p:par>
                                <p:cTn id="28" presetID="16" presetClass="entr" presetSubtype="37"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outVertic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860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86044"/>
                                        </p:tgtEl>
                                        <p:attrNameLst>
                                          <p:attrName>style.visibility</p:attrName>
                                        </p:attrNameLst>
                                      </p:cBhvr>
                                      <p:to>
                                        <p:strVal val="visible"/>
                                      </p:to>
                                    </p:set>
                                    <p:animEffect transition="in" filter="dissolve">
                                      <p:cBhvr>
                                        <p:cTn id="45" dur="500"/>
                                        <p:tgtEl>
                                          <p:spTgt spid="86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6" grpId="0" animBg="1" autoUpdateAnimBg="0"/>
      <p:bldP spid="86037" grpId="0" autoUpdateAnimBg="0"/>
      <p:bldP spid="86038" grpId="0" autoUpdateAnimBg="0"/>
      <p:bldP spid="86039" grpId="0" animBg="1"/>
      <p:bldP spid="86042" grpId="0" autoUpdateAnimBg="0"/>
      <p:bldP spid="86044" grpId="0" animBg="1" autoUpdateAnimBg="0"/>
      <p:bldP spid="86046" grpId="0" autoUpdateAnimBg="0"/>
      <p:bldP spid="12" grpId="0" autoUpdateAnimBg="0"/>
      <p:bldP spid="13" grpId="0" autoUpdateAnimBg="0"/>
      <p:bldP spid="14" grpId="0" animBg="1"/>
      <p:bldP spid="1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171639" y="1600200"/>
            <a:ext cx="8684868" cy="4525963"/>
          </a:xfrm>
        </p:spPr>
        <p:txBody>
          <a:bodyPr/>
          <a:lstStyle/>
          <a:p>
            <a:pPr marL="0" indent="0">
              <a:buNone/>
            </a:pPr>
            <a:r>
              <a:rPr lang="en-US" dirty="0" smtClean="0"/>
              <a:t>If an object starts at 15 m/s and after 7 s is moving at 4 m/s, what is the object’s acceleration?</a:t>
            </a:r>
          </a:p>
          <a:p>
            <a:pPr marL="0" indent="0">
              <a:buNone/>
            </a:pPr>
            <a:r>
              <a:rPr lang="en-US" dirty="0" smtClean="0"/>
              <a:t>a= ?</a:t>
            </a:r>
          </a:p>
          <a:p>
            <a:pPr marL="0" indent="0">
              <a:buNone/>
            </a:pPr>
            <a:r>
              <a:rPr lang="en-US" dirty="0" smtClean="0"/>
              <a:t>v</a:t>
            </a:r>
            <a:r>
              <a:rPr lang="en-US" baseline="-25000" dirty="0" smtClean="0"/>
              <a:t>i</a:t>
            </a:r>
            <a:r>
              <a:rPr lang="en-US" dirty="0" smtClean="0"/>
              <a:t>= 15 m/s</a:t>
            </a:r>
          </a:p>
          <a:p>
            <a:pPr marL="0" indent="0">
              <a:buNone/>
            </a:pPr>
            <a:r>
              <a:rPr lang="en-US" dirty="0" err="1" smtClean="0"/>
              <a:t>v</a:t>
            </a:r>
            <a:r>
              <a:rPr lang="en-US" baseline="-25000" dirty="0" err="1" smtClean="0"/>
              <a:t>f</a:t>
            </a:r>
            <a:r>
              <a:rPr lang="en-US" dirty="0" smtClean="0"/>
              <a:t>= 4 m/s</a:t>
            </a:r>
          </a:p>
          <a:p>
            <a:pPr marL="0" indent="0">
              <a:buNone/>
            </a:pPr>
            <a:r>
              <a:rPr lang="en-US" dirty="0" smtClean="0"/>
              <a:t>t= 7 s</a:t>
            </a:r>
          </a:p>
        </p:txBody>
      </p:sp>
      <p:sp>
        <p:nvSpPr>
          <p:cNvPr id="5" name="Rectangle 4"/>
          <p:cNvSpPr/>
          <p:nvPr/>
        </p:nvSpPr>
        <p:spPr>
          <a:xfrm>
            <a:off x="3913599" y="2932724"/>
            <a:ext cx="2058709"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 </a:t>
            </a:r>
            <a:r>
              <a:rPr lang="en-US" altLang="en-US" sz="3200" b="1" dirty="0" smtClean="0">
                <a:ln w="10541" cmpd="sng">
                  <a:solidFill>
                    <a:srgbClr val="0070C0"/>
                  </a:solidFill>
                  <a:prstDash val="solid"/>
                </a:ln>
                <a:solidFill>
                  <a:srgbClr val="000090"/>
                </a:solidFill>
              </a:rPr>
              <a:t>/t</a:t>
            </a:r>
            <a:endParaRPr lang="en-US" sz="3200" b="1" dirty="0">
              <a:ln w="10541" cmpd="sng">
                <a:solidFill>
                  <a:srgbClr val="0070C0"/>
                </a:solidFill>
                <a:prstDash val="solid"/>
              </a:ln>
              <a:solidFill>
                <a:srgbClr val="000090"/>
              </a:solidFill>
            </a:endParaRPr>
          </a:p>
        </p:txBody>
      </p:sp>
      <p:sp>
        <p:nvSpPr>
          <p:cNvPr id="6" name="Rectangle 5"/>
          <p:cNvSpPr/>
          <p:nvPr/>
        </p:nvSpPr>
        <p:spPr>
          <a:xfrm>
            <a:off x="3820168" y="3363444"/>
            <a:ext cx="2237244"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4 – 15</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/7</a:t>
            </a:r>
            <a:endParaRPr lang="en-US" sz="3200" b="1" dirty="0">
              <a:ln w="10541" cmpd="sng">
                <a:solidFill>
                  <a:srgbClr val="0070C0"/>
                </a:solidFill>
                <a:prstDash val="solid"/>
              </a:ln>
              <a:solidFill>
                <a:srgbClr val="000090"/>
              </a:solidFill>
            </a:endParaRPr>
          </a:p>
        </p:txBody>
      </p:sp>
      <p:sp>
        <p:nvSpPr>
          <p:cNvPr id="7" name="Rectangle 6"/>
          <p:cNvSpPr/>
          <p:nvPr/>
        </p:nvSpPr>
        <p:spPr>
          <a:xfrm>
            <a:off x="4040848" y="3763529"/>
            <a:ext cx="1795884"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-11 /</a:t>
            </a:r>
            <a:r>
              <a:rPr lang="en-US" altLang="en-US" sz="3200" b="1" dirty="0">
                <a:ln w="10541" cmpd="sng">
                  <a:solidFill>
                    <a:srgbClr val="0070C0"/>
                  </a:solidFill>
                  <a:prstDash val="solid"/>
                </a:ln>
                <a:solidFill>
                  <a:srgbClr val="000090"/>
                </a:solidFill>
              </a:rPr>
              <a:t>7</a:t>
            </a:r>
            <a:endParaRPr lang="en-US" sz="3200" b="1" dirty="0">
              <a:ln w="10541" cmpd="sng">
                <a:solidFill>
                  <a:srgbClr val="0070C0"/>
                </a:solidFill>
                <a:prstDash val="solid"/>
              </a:ln>
              <a:solidFill>
                <a:srgbClr val="000090"/>
              </a:solidFill>
            </a:endParaRPr>
          </a:p>
        </p:txBody>
      </p:sp>
      <p:sp>
        <p:nvSpPr>
          <p:cNvPr id="8" name="Rectangle 7"/>
          <p:cNvSpPr/>
          <p:nvPr/>
        </p:nvSpPr>
        <p:spPr>
          <a:xfrm>
            <a:off x="3633286" y="4111429"/>
            <a:ext cx="2611011"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-1.57 m/s</a:t>
            </a:r>
            <a:r>
              <a:rPr lang="en-US" altLang="en-US" sz="3200" b="1" baseline="30000" dirty="0" smtClean="0">
                <a:ln w="10541" cmpd="sng">
                  <a:solidFill>
                    <a:srgbClr val="0070C0"/>
                  </a:solidFill>
                  <a:prstDash val="solid"/>
                </a:ln>
                <a:solidFill>
                  <a:srgbClr val="000090"/>
                </a:solidFill>
              </a:rPr>
              <a:t>2</a:t>
            </a:r>
            <a:endParaRPr lang="en-US" sz="3200" b="1" baseline="30000" dirty="0">
              <a:ln w="10541" cmpd="sng">
                <a:solidFill>
                  <a:srgbClr val="0070C0"/>
                </a:solidFill>
                <a:prstDash val="solid"/>
              </a:ln>
              <a:solidFill>
                <a:srgbClr val="000090"/>
              </a:solidFill>
            </a:endParaRPr>
          </a:p>
        </p:txBody>
      </p:sp>
    </p:spTree>
    <p:extLst>
      <p:ext uri="{BB962C8B-B14F-4D97-AF65-F5344CB8AC3E}">
        <p14:creationId xmlns:p14="http://schemas.microsoft.com/office/powerpoint/2010/main" val="3629823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par>
                                <p:cTn id="9" presetID="12" presetClass="entr" presetSubtype="1"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2" dur="500"/>
                                        <p:tgtEl>
                                          <p:spTgt spid="3">
                                            <p:txEl>
                                              <p:pRg st="2" end="2"/>
                                            </p:txEl>
                                          </p:spTgt>
                                        </p:tgtEl>
                                      </p:cBhvr>
                                    </p:animEffect>
                                  </p:childTnLst>
                                </p:cTn>
                              </p:par>
                              <p:par>
                                <p:cTn id="13" presetID="12" presetClass="entr" presetSubtype="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6" dur="500"/>
                                        <p:tgtEl>
                                          <p:spTgt spid="3">
                                            <p:txEl>
                                              <p:pRg st="3" end="3"/>
                                            </p:txEl>
                                          </p:spTgt>
                                        </p:tgtEl>
                                      </p:cBhvr>
                                    </p:animEffect>
                                  </p:childTnLst>
                                </p:cTn>
                              </p:par>
                              <p:par>
                                <p:cTn id="17" presetID="12"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1"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p:tgtEl>
                                          <p:spTgt spid="6"/>
                                        </p:tgtEl>
                                        <p:attrNameLst>
                                          <p:attrName>ppt_y</p:attrName>
                                        </p:attrNameLst>
                                      </p:cBhvr>
                                      <p:tavLst>
                                        <p:tav tm="0">
                                          <p:val>
                                            <p:strVal val="#ppt_y-#ppt_h*1.125000"/>
                                          </p:val>
                                        </p:tav>
                                        <p:tav tm="100000">
                                          <p:val>
                                            <p:strVal val="#ppt_y"/>
                                          </p:val>
                                        </p:tav>
                                      </p:tavLst>
                                    </p:anim>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slide(fromTop)">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lide(fromTop)">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smtClean="0"/>
              <a:t>An object has an acceleration of 4 m/s</a:t>
            </a:r>
            <a:r>
              <a:rPr lang="en-US" baseline="30000" dirty="0" smtClean="0"/>
              <a:t>2</a:t>
            </a:r>
            <a:r>
              <a:rPr lang="en-US" dirty="0" smtClean="0"/>
              <a:t>. If it’s initial velocity is 0 m/s and it moved for 13 s, what is it’s final velocity?</a:t>
            </a:r>
          </a:p>
          <a:p>
            <a:pPr marL="0" indent="0">
              <a:buNone/>
            </a:pPr>
            <a:r>
              <a:rPr lang="en-US" dirty="0" smtClean="0"/>
              <a:t>a= 4 m/s</a:t>
            </a:r>
            <a:r>
              <a:rPr lang="en-US" baseline="30000" dirty="0" smtClean="0"/>
              <a:t>2</a:t>
            </a:r>
          </a:p>
          <a:p>
            <a:pPr marL="0" indent="0">
              <a:buNone/>
            </a:pPr>
            <a:r>
              <a:rPr lang="en-US" dirty="0" err="1" smtClean="0"/>
              <a:t>v</a:t>
            </a:r>
            <a:r>
              <a:rPr lang="en-US" baseline="-25000" dirty="0" err="1" smtClean="0"/>
              <a:t>f</a:t>
            </a:r>
            <a:r>
              <a:rPr lang="en-US" dirty="0" smtClean="0"/>
              <a:t>= ?</a:t>
            </a:r>
          </a:p>
          <a:p>
            <a:pPr marL="0" indent="0">
              <a:buNone/>
            </a:pPr>
            <a:r>
              <a:rPr lang="en-US" dirty="0" smtClean="0"/>
              <a:t>v</a:t>
            </a:r>
            <a:r>
              <a:rPr lang="en-US" baseline="-25000" dirty="0" smtClean="0"/>
              <a:t>i</a:t>
            </a:r>
            <a:r>
              <a:rPr lang="en-US" dirty="0" smtClean="0"/>
              <a:t>= 0 m/s</a:t>
            </a:r>
          </a:p>
          <a:p>
            <a:pPr marL="0" indent="0">
              <a:buNone/>
            </a:pPr>
            <a:r>
              <a:rPr lang="en-US" dirty="0" smtClean="0"/>
              <a:t>t= 13s</a:t>
            </a:r>
            <a:endParaRPr lang="en-US" dirty="0"/>
          </a:p>
        </p:txBody>
      </p:sp>
      <p:sp>
        <p:nvSpPr>
          <p:cNvPr id="4" name="Rectangle 3"/>
          <p:cNvSpPr/>
          <p:nvPr/>
        </p:nvSpPr>
        <p:spPr>
          <a:xfrm>
            <a:off x="3913599" y="2932724"/>
            <a:ext cx="2058709"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 </a:t>
            </a:r>
            <a:r>
              <a:rPr lang="en-US" altLang="en-US" sz="3200" b="1" dirty="0" smtClean="0">
                <a:ln w="10541" cmpd="sng">
                  <a:solidFill>
                    <a:srgbClr val="0070C0"/>
                  </a:solidFill>
                  <a:prstDash val="solid"/>
                </a:ln>
                <a:solidFill>
                  <a:srgbClr val="000090"/>
                </a:solidFill>
              </a:rPr>
              <a:t>/t</a:t>
            </a:r>
            <a:endParaRPr lang="en-US" sz="3200" b="1" dirty="0">
              <a:ln w="10541" cmpd="sng">
                <a:solidFill>
                  <a:srgbClr val="0070C0"/>
                </a:solidFill>
                <a:prstDash val="solid"/>
              </a:ln>
              <a:solidFill>
                <a:srgbClr val="000090"/>
              </a:solidFill>
            </a:endParaRPr>
          </a:p>
        </p:txBody>
      </p:sp>
      <p:sp>
        <p:nvSpPr>
          <p:cNvPr id="5" name="Rectangle 4"/>
          <p:cNvSpPr/>
          <p:nvPr/>
        </p:nvSpPr>
        <p:spPr>
          <a:xfrm>
            <a:off x="4028525" y="3311259"/>
            <a:ext cx="1820530"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at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r>
              <a:rPr lang="en-US" altLang="en-US" sz="3200" b="1" dirty="0" smtClean="0">
                <a:ln w="10541" cmpd="sng">
                  <a:solidFill>
                    <a:srgbClr val="0070C0"/>
                  </a:solidFill>
                  <a:prstDash val="solid"/>
                </a:ln>
                <a:solidFill>
                  <a:srgbClr val="000090"/>
                </a:solidFill>
              </a:rPr>
              <a:t>– v</a:t>
            </a:r>
            <a:r>
              <a:rPr lang="en-US" altLang="en-US" sz="3200" b="1" baseline="-25000" dirty="0" smtClean="0">
                <a:ln w="10541" cmpd="sng">
                  <a:solidFill>
                    <a:srgbClr val="0070C0"/>
                  </a:solidFill>
                  <a:prstDash val="solid"/>
                </a:ln>
                <a:solidFill>
                  <a:srgbClr val="000090"/>
                </a:solidFill>
              </a:rPr>
              <a:t>i</a:t>
            </a:r>
            <a:endParaRPr lang="en-US" sz="3200" b="1" dirty="0">
              <a:ln w="10541" cmpd="sng">
                <a:solidFill>
                  <a:srgbClr val="0070C0"/>
                </a:solidFill>
                <a:prstDash val="solid"/>
              </a:ln>
              <a:solidFill>
                <a:srgbClr val="000090"/>
              </a:solidFill>
            </a:endParaRPr>
          </a:p>
        </p:txBody>
      </p:sp>
      <p:sp>
        <p:nvSpPr>
          <p:cNvPr id="6" name="Rectangle 5"/>
          <p:cNvSpPr/>
          <p:nvPr/>
        </p:nvSpPr>
        <p:spPr>
          <a:xfrm>
            <a:off x="3993661" y="3659159"/>
            <a:ext cx="1890261"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at + v</a:t>
            </a:r>
            <a:r>
              <a:rPr lang="en-US" altLang="en-US" sz="3200" b="1" baseline="-25000" dirty="0" smtClean="0">
                <a:ln w="10541" cmpd="sng">
                  <a:solidFill>
                    <a:srgbClr val="0070C0"/>
                  </a:solidFill>
                  <a:prstDash val="solid"/>
                </a:ln>
                <a:solidFill>
                  <a:srgbClr val="000090"/>
                </a:solidFill>
              </a:rPr>
              <a:t>i</a:t>
            </a:r>
            <a:r>
              <a:rPr lang="en-US" altLang="en-US" sz="3200" b="1" dirty="0" smtClean="0">
                <a:ln w="10541" cmpd="sng">
                  <a:solidFill>
                    <a:srgbClr val="0070C0"/>
                  </a:solidFill>
                  <a:prstDash val="solid"/>
                </a:ln>
                <a:solidFill>
                  <a:srgbClr val="000090"/>
                </a:solidFill>
              </a:rPr>
              <a:t>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endParaRPr lang="en-US" sz="3200" b="1" dirty="0">
              <a:ln w="10541" cmpd="sng">
                <a:solidFill>
                  <a:srgbClr val="0070C0"/>
                </a:solidFill>
                <a:prstDash val="solid"/>
              </a:ln>
              <a:solidFill>
                <a:srgbClr val="000090"/>
              </a:solidFill>
            </a:endParaRPr>
          </a:p>
        </p:txBody>
      </p:sp>
      <p:sp>
        <p:nvSpPr>
          <p:cNvPr id="7" name="Rectangle 6"/>
          <p:cNvSpPr/>
          <p:nvPr/>
        </p:nvSpPr>
        <p:spPr>
          <a:xfrm>
            <a:off x="3611189" y="4020299"/>
            <a:ext cx="2646878"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(4)(13) + 0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endParaRPr lang="en-US" sz="3200" b="1" dirty="0">
              <a:ln w="10541" cmpd="sng">
                <a:solidFill>
                  <a:srgbClr val="0070C0"/>
                </a:solidFill>
                <a:prstDash val="solid"/>
              </a:ln>
              <a:solidFill>
                <a:srgbClr val="000090"/>
              </a:solidFill>
            </a:endParaRPr>
          </a:p>
        </p:txBody>
      </p:sp>
      <p:sp>
        <p:nvSpPr>
          <p:cNvPr id="8" name="Rectangle 7"/>
          <p:cNvSpPr/>
          <p:nvPr/>
        </p:nvSpPr>
        <p:spPr>
          <a:xfrm>
            <a:off x="3912553" y="4402989"/>
            <a:ext cx="2044149" cy="584776"/>
          </a:xfrm>
          <a:prstGeom prst="rect">
            <a:avLst/>
          </a:prstGeom>
          <a:noFill/>
        </p:spPr>
        <p:txBody>
          <a:bodyPr wrap="none" lIns="91440" tIns="45720" rIns="91440" bIns="45720">
            <a:spAutoFit/>
          </a:bodyPr>
          <a:lstStyle/>
          <a:p>
            <a:pPr algn="ctr"/>
            <a:r>
              <a:rPr lang="en-US" altLang="en-US" sz="3200" b="1" dirty="0" smtClean="0">
                <a:ln w="10541" cmpd="sng">
                  <a:solidFill>
                    <a:srgbClr val="0070C0"/>
                  </a:solidFill>
                  <a:prstDash val="solid"/>
                </a:ln>
                <a:solidFill>
                  <a:srgbClr val="000090"/>
                </a:solidFill>
              </a:rPr>
              <a:t>52 m/s = </a:t>
            </a:r>
            <a:r>
              <a:rPr lang="en-US" altLang="en-US" sz="3200" b="1" dirty="0" err="1" smtClean="0">
                <a:ln w="10541" cmpd="sng">
                  <a:solidFill>
                    <a:srgbClr val="0070C0"/>
                  </a:solidFill>
                  <a:prstDash val="solid"/>
                </a:ln>
                <a:solidFill>
                  <a:srgbClr val="000090"/>
                </a:solidFill>
              </a:rPr>
              <a:t>v</a:t>
            </a:r>
            <a:r>
              <a:rPr lang="en-US" altLang="en-US" sz="3200" b="1" baseline="-25000" dirty="0" err="1" smtClean="0">
                <a:ln w="10541" cmpd="sng">
                  <a:solidFill>
                    <a:srgbClr val="0070C0"/>
                  </a:solidFill>
                  <a:prstDash val="solid"/>
                </a:ln>
                <a:solidFill>
                  <a:srgbClr val="000090"/>
                </a:solidFill>
              </a:rPr>
              <a:t>f</a:t>
            </a:r>
            <a:r>
              <a:rPr lang="en-US" altLang="en-US" sz="3200" b="1" baseline="-25000" dirty="0" smtClean="0">
                <a:ln w="10541" cmpd="sng">
                  <a:solidFill>
                    <a:srgbClr val="0070C0"/>
                  </a:solidFill>
                  <a:prstDash val="solid"/>
                </a:ln>
                <a:solidFill>
                  <a:srgbClr val="000090"/>
                </a:solidFill>
              </a:rPr>
              <a:t>  </a:t>
            </a:r>
            <a:endParaRPr lang="en-US" sz="3200" b="1" dirty="0">
              <a:ln w="10541" cmpd="sng">
                <a:solidFill>
                  <a:srgbClr val="0070C0"/>
                </a:solidFill>
                <a:prstDash val="solid"/>
              </a:ln>
              <a:solidFill>
                <a:srgbClr val="000090"/>
              </a:solidFill>
            </a:endParaRPr>
          </a:p>
        </p:txBody>
      </p:sp>
    </p:spTree>
    <p:extLst>
      <p:ext uri="{BB962C8B-B14F-4D97-AF65-F5344CB8AC3E}">
        <p14:creationId xmlns:p14="http://schemas.microsoft.com/office/powerpoint/2010/main" val="2114750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par>
                                <p:cTn id="9" presetID="12" presetClass="entr" presetSubtype="1"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2" dur="500"/>
                                        <p:tgtEl>
                                          <p:spTgt spid="3">
                                            <p:txEl>
                                              <p:pRg st="2" end="2"/>
                                            </p:txEl>
                                          </p:spTgt>
                                        </p:tgtEl>
                                      </p:cBhvr>
                                    </p:animEffect>
                                  </p:childTnLst>
                                </p:cTn>
                              </p:par>
                              <p:par>
                                <p:cTn id="13" presetID="12" presetClass="entr" presetSubtype="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6" dur="500"/>
                                        <p:tgtEl>
                                          <p:spTgt spid="3">
                                            <p:txEl>
                                              <p:pRg st="3" end="3"/>
                                            </p:txEl>
                                          </p:spTgt>
                                        </p:tgtEl>
                                      </p:cBhvr>
                                    </p:animEffect>
                                  </p:childTnLst>
                                </p:cTn>
                              </p:par>
                              <p:par>
                                <p:cTn id="17" presetID="12"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Top)">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lide(fromTop)">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slide(fromTop)">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1"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slide(fromTop)">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508</Words>
  <Application>Microsoft Macintosh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Motion Part 4</vt:lpstr>
      <vt:lpstr>Velocity</vt:lpstr>
      <vt:lpstr>       What This Means</vt:lpstr>
      <vt:lpstr>Acceleration</vt:lpstr>
      <vt:lpstr>Acceleration</vt:lpstr>
      <vt:lpstr>Acceleration</vt:lpstr>
      <vt:lpstr>Acceleration </vt:lpstr>
      <vt:lpstr>Example 1</vt:lpstr>
      <vt:lpstr>Example 2</vt:lpstr>
      <vt:lpstr>Example 3</vt:lpstr>
    </vt:vector>
  </TitlesOfParts>
  <Company>Fraser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Part 4</dc:title>
  <dc:creator>Luke Woods</dc:creator>
  <cp:lastModifiedBy>Luke Woods</cp:lastModifiedBy>
  <cp:revision>12</cp:revision>
  <dcterms:created xsi:type="dcterms:W3CDTF">2012-10-29T15:58:19Z</dcterms:created>
  <dcterms:modified xsi:type="dcterms:W3CDTF">2012-10-30T14:08:45Z</dcterms:modified>
</cp:coreProperties>
</file>