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5" r:id="rId4"/>
    <p:sldId id="267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6E2F-E0A8-1240-AD14-17EF03C48DD6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B2F5-A597-4341-B068-668C6ED4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32E5D-9072-4760-BEF8-4AB33DBC1FE3}" type="datetimeFigureOut">
              <a:rPr lang="en-US" smtClean="0"/>
              <a:pPr/>
              <a:t>10/10/12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31DE-CC5E-49FE-B331-8BD0C726D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E758E-EB97-4ACD-A948-F2B9285A696E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BF398493-0A99-4895-8F11-35100F12E6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5071E-1778-4868-B2CC-85CCF42D2C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0223-6E2F-4FDE-BF86-05946025FD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295400"/>
            <a:ext cx="4457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379598-90ED-4BAD-8EE3-27D179C17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721B-4214-4604-9495-63D5BFFEA3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83D0A-9A4B-4687-A7BB-920237A8E3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BE-482A-47A0-80F8-26B6E1B78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3F73-8951-446C-A650-D0DD50A8EF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6249-311F-4CFE-A642-5EE0E36A6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D2D3-24CE-47D7-B66F-A9FC67D4C9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E7F02-59C0-44F2-B778-0798C2A9B8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8432-10CA-4460-90BB-DA9D684315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BDC7D2-334D-4834-BA16-C070750EECF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Motion Maps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Motion </a:t>
            </a:r>
            <a:r>
              <a:rPr lang="en-US" smtClean="0"/>
              <a:t>Part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More Complicated Motion…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-125" r="-125"/>
          <a:stretch>
            <a:fillRect/>
          </a:stretch>
        </p:blipFill>
        <p:spPr>
          <a:xfrm>
            <a:off x="838200" y="2552700"/>
            <a:ext cx="7467600" cy="1360488"/>
          </a:xfrm>
          <a:noFill/>
          <a:ln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 rot="10800000" flipV="1">
            <a:off x="609600" y="4419600"/>
            <a:ext cx="8156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The object moves </a:t>
            </a:r>
            <a:r>
              <a:rPr lang="en-US" sz="2400" b="1">
                <a:latin typeface="Arial" charset="0"/>
              </a:rPr>
              <a:t>forward</a:t>
            </a:r>
            <a:r>
              <a:rPr lang="en-US" sz="2400">
                <a:latin typeface="Arial" charset="0"/>
              </a:rPr>
              <a:t> at </a:t>
            </a:r>
            <a:r>
              <a:rPr lang="en-US" sz="2400" b="1">
                <a:latin typeface="Arial" charset="0"/>
              </a:rPr>
              <a:t>constant velocity</a:t>
            </a:r>
            <a:r>
              <a:rPr lang="en-US" sz="2400">
                <a:latin typeface="Arial" charset="0"/>
              </a:rPr>
              <a:t>, </a:t>
            </a:r>
          </a:p>
          <a:p>
            <a:pPr eaLnBrk="1" hangingPunct="1">
              <a:buFontTx/>
              <a:buChar char="•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then </a:t>
            </a:r>
            <a:r>
              <a:rPr lang="en-US" sz="2400" b="1">
                <a:latin typeface="Arial" charset="0"/>
              </a:rPr>
              <a:t>stops </a:t>
            </a:r>
            <a:r>
              <a:rPr lang="en-US" sz="2400">
                <a:latin typeface="Arial" charset="0"/>
              </a:rPr>
              <a:t>and remains in place for two seconds, </a:t>
            </a:r>
          </a:p>
          <a:p>
            <a:pPr eaLnBrk="1" hangingPunct="1">
              <a:buFontTx/>
              <a:buChar char="•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then moves </a:t>
            </a:r>
            <a:r>
              <a:rPr lang="en-US" sz="2400" b="1">
                <a:latin typeface="Arial" charset="0"/>
              </a:rPr>
              <a:t>backward </a:t>
            </a:r>
            <a:r>
              <a:rPr lang="en-US" sz="2400">
                <a:latin typeface="Arial" charset="0"/>
              </a:rPr>
              <a:t>at a slower </a:t>
            </a:r>
            <a:r>
              <a:rPr lang="en-US" sz="2400" b="1">
                <a:latin typeface="Arial" charset="0"/>
              </a:rPr>
              <a:t>constant velocity.</a:t>
            </a:r>
            <a:r>
              <a:rPr lang="en-US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71800" y="533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 1</a:t>
            </a:r>
            <a:endParaRPr lang="en-US" sz="44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743200"/>
            <a:ext cx="2057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743200"/>
            <a:ext cx="2057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2057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743200"/>
            <a:ext cx="2057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495800" y="4953000"/>
            <a:ext cx="427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Draw a motion map.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3581400"/>
            <a:ext cx="914400" cy="304800"/>
            <a:chOff x="5257800" y="3352800"/>
            <a:chExt cx="914400" cy="304800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62600" y="3505200"/>
              <a:ext cx="6096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2200" y="3581400"/>
            <a:ext cx="1219200" cy="304800"/>
            <a:chOff x="5257800" y="3352800"/>
            <a:chExt cx="1219200" cy="304800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906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3581400"/>
            <a:ext cx="1600200" cy="304800"/>
            <a:chOff x="5257800" y="3352800"/>
            <a:chExt cx="1600200" cy="304800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13716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0400" y="3581400"/>
            <a:ext cx="2133600" cy="304800"/>
            <a:chOff x="5257800" y="3352800"/>
            <a:chExt cx="2133600" cy="304800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19050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Cloud 20"/>
          <p:cNvSpPr/>
          <p:nvPr/>
        </p:nvSpPr>
        <p:spPr bwMode="auto">
          <a:xfrm>
            <a:off x="457200" y="3962400"/>
            <a:ext cx="3962400" cy="2438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 car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 is accelerating!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Times New Roman" pitchFamily="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Times New Roman" pitchFamily="1" charset="0"/>
              </a:rPr>
              <a:t>Each</a:t>
            </a:r>
            <a:r>
              <a:rPr lang="en-US" dirty="0" smtClean="0">
                <a:latin typeface="Times New Roman" pitchFamily="1" charset="0"/>
              </a:rPr>
              <a:t> successive arrow is longer, indicating the velocity is increasing.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 2</a:t>
            </a:r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305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8600" y="5334000"/>
            <a:ext cx="198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67000" y="5334000"/>
            <a:ext cx="198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38800" y="5334000"/>
            <a:ext cx="198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1914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1914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086600" y="2590800"/>
            <a:ext cx="1143000" cy="304800"/>
            <a:chOff x="5257800" y="3352800"/>
            <a:chExt cx="1143000" cy="304800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144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2590800"/>
            <a:ext cx="1143000" cy="304800"/>
            <a:chOff x="5257800" y="3352800"/>
            <a:chExt cx="1143000" cy="304800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144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2590800"/>
            <a:ext cx="1143000" cy="304800"/>
            <a:chOff x="5257800" y="3352800"/>
            <a:chExt cx="1143000" cy="304800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144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2590800"/>
            <a:ext cx="1143000" cy="304800"/>
            <a:chOff x="5257800" y="3352800"/>
            <a:chExt cx="1143000" cy="304800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144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762000" y="4800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3048000" y="6096000"/>
            <a:ext cx="1143000" cy="304800"/>
            <a:chOff x="5257800" y="3352800"/>
            <a:chExt cx="1143000" cy="304800"/>
          </a:xfrm>
        </p:grpSpPr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914400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990600" y="6172200"/>
            <a:ext cx="762000" cy="304800"/>
            <a:chOff x="5257800" y="3352800"/>
            <a:chExt cx="762000" cy="304800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533400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5562600" y="6096000"/>
            <a:ext cx="1676400" cy="304800"/>
            <a:chOff x="5257800" y="3352800"/>
            <a:chExt cx="1676400" cy="304800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1447800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Cloud Callout 38"/>
          <p:cNvSpPr/>
          <p:nvPr/>
        </p:nvSpPr>
        <p:spPr bwMode="auto">
          <a:xfrm>
            <a:off x="3429000" y="2590800"/>
            <a:ext cx="3886200" cy="2667000"/>
          </a:xfrm>
          <a:prstGeom prst="cloudCallout">
            <a:avLst>
              <a:gd name="adj1" fmla="val -78106"/>
              <a:gd name="adj2" fmla="val 587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 car is accelerating!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Each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 successive arrow is SMALLER, indicating the velocity is decreasing over time.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Cloud Callout 39"/>
          <p:cNvSpPr/>
          <p:nvPr/>
        </p:nvSpPr>
        <p:spPr bwMode="auto">
          <a:xfrm>
            <a:off x="2362200" y="2667000"/>
            <a:ext cx="4800600" cy="2362200"/>
          </a:xfrm>
          <a:prstGeom prst="cloudCallout">
            <a:avLst>
              <a:gd name="adj1" fmla="val -72683"/>
              <a:gd name="adj2" fmla="val 6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 car is NOT moving.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Times New Roman" pitchFamily="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A dot indicates time is passing, but no arrow means no velocity.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Cloud Callout 40"/>
          <p:cNvSpPr/>
          <p:nvPr/>
        </p:nvSpPr>
        <p:spPr bwMode="auto">
          <a:xfrm>
            <a:off x="2514600" y="2895600"/>
            <a:ext cx="5943600" cy="2209800"/>
          </a:xfrm>
          <a:prstGeom prst="cloudCallout">
            <a:avLst>
              <a:gd name="adj1" fmla="val -11664"/>
              <a:gd name="adj2" fmla="val -782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 car is moving at constant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 velocity!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Times New Roman" pitchFamily="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 arrows are all the same size, this indicates that the velocity is NOT changing.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Motion Map Parts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</a:t>
            </a:r>
            <a:r>
              <a:rPr lang="en-US" u="sng"/>
              <a:t>The dot</a:t>
            </a:r>
            <a:r>
              <a:rPr lang="en-US"/>
              <a:t>:   Indicates the position of the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object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n-US" u="sng"/>
              <a:t>The arrow:</a:t>
            </a:r>
            <a:r>
              <a:rPr lang="en-US"/>
              <a:t>  indicates the direction and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speed of the object.  (sometimes called a  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vector) 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685800" y="2057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09600" y="3886200"/>
            <a:ext cx="6096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Vectors vs. Scalars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One of the numbers below does not fit in the group.  Can you decide which one?  Why?</a:t>
            </a:r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dirty="0"/>
              <a:t>	35 </a:t>
            </a:r>
            <a:r>
              <a:rPr lang="en-US" dirty="0" err="1"/>
              <a:t>ft</a:t>
            </a:r>
            <a:r>
              <a:rPr lang="en-US" dirty="0"/>
              <a:t>	</a:t>
            </a:r>
          </a:p>
          <a:p>
            <a:pPr algn="ctr">
              <a:buFontTx/>
              <a:buNone/>
            </a:pPr>
            <a:r>
              <a:rPr lang="en-US" dirty="0"/>
              <a:t>161 mph	</a:t>
            </a:r>
          </a:p>
          <a:p>
            <a:pPr algn="ctr">
              <a:buFontTx/>
              <a:buNone/>
            </a:pPr>
            <a:r>
              <a:rPr lang="en-US" dirty="0"/>
              <a:t>-70° F</a:t>
            </a:r>
          </a:p>
          <a:p>
            <a:pPr algn="ctr">
              <a:buFontTx/>
              <a:buNone/>
            </a:pPr>
            <a:r>
              <a:rPr lang="en-US" dirty="0"/>
              <a:t>200 m 30° East of North</a:t>
            </a:r>
          </a:p>
          <a:p>
            <a:pPr algn="ctr">
              <a:buFontTx/>
              <a:buNone/>
            </a:pPr>
            <a:r>
              <a:rPr lang="en-US" dirty="0"/>
              <a:t>12,200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8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pPr algn="l"/>
            <a:r>
              <a:rPr lang="en-US" sz="5400" u="sng" dirty="0"/>
              <a:t>Vectors vs. Scalars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 answer is:  200 m 30° East of North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Why is it different?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All the others can be completely described with only a numerical magnitude.  Numbers with that property are called </a:t>
            </a:r>
            <a:r>
              <a:rPr lang="en-US" dirty="0" smtClean="0"/>
              <a:t>SCALARS.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Numbers that need both magnitude and direction to be described are called </a:t>
            </a:r>
            <a:r>
              <a:rPr lang="en-US" dirty="0">
                <a:solidFill>
                  <a:srgbClr val="000000"/>
                </a:solidFill>
              </a:rPr>
              <a:t>VECTORS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925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ctor Despicable M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533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543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u="sng" dirty="0"/>
              <a:t>Notation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Vectors are written as arrows.  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length</a:t>
            </a:r>
            <a:r>
              <a:rPr lang="en-US" dirty="0"/>
              <a:t> of the arrow describes the </a:t>
            </a:r>
            <a:r>
              <a:rPr lang="en-US" b="1" i="1" dirty="0"/>
              <a:t>magnitude</a:t>
            </a:r>
            <a:r>
              <a:rPr lang="en-US" dirty="0"/>
              <a:t> of the vector.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direction</a:t>
            </a:r>
            <a:r>
              <a:rPr lang="en-US" dirty="0"/>
              <a:t> of the arrow indicates the </a:t>
            </a:r>
            <a:r>
              <a:rPr lang="en-US" b="1" i="1" dirty="0"/>
              <a:t>direction</a:t>
            </a:r>
            <a:r>
              <a:rPr lang="en-US" dirty="0"/>
              <a:t> of the vector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1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Dots and Arrows Together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Dot alone = not moving.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Dot and arrow together: </a:t>
            </a:r>
          </a:p>
          <a:p>
            <a:pPr lvl="1"/>
            <a:r>
              <a:rPr lang="en-US"/>
              <a:t>Position, direction and speed. </a:t>
            </a:r>
          </a:p>
          <a:p>
            <a:pPr lvl="1"/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19400" y="5334000"/>
            <a:ext cx="3962400" cy="0"/>
          </a:xfrm>
          <a:prstGeom prst="line">
            <a:avLst/>
          </a:prstGeom>
          <a:noFill/>
          <a:ln w="1143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362200" y="5105400"/>
            <a:ext cx="5334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257800" y="2514600"/>
            <a:ext cx="5334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Direction and Size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43400" cy="4302125"/>
          </a:xfrm>
        </p:spPr>
        <p:txBody>
          <a:bodyPr/>
          <a:lstStyle/>
          <a:p>
            <a:r>
              <a:rPr lang="en-US" dirty="0"/>
              <a:t>Right = </a:t>
            </a:r>
            <a:r>
              <a:rPr lang="en-US" dirty="0" smtClean="0"/>
              <a:t>positive direction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Left = </a:t>
            </a:r>
            <a:r>
              <a:rPr lang="en-US" dirty="0" smtClean="0"/>
              <a:t> negative direction</a:t>
            </a:r>
            <a:endParaRPr lang="en-US" dirty="0"/>
          </a:p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 The longer the arrow, the greater the velocity.  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676400" y="2895600"/>
            <a:ext cx="13716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676400" y="5334000"/>
            <a:ext cx="13716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486400" y="4572000"/>
            <a:ext cx="2514600" cy="0"/>
          </a:xfrm>
          <a:prstGeom prst="line">
            <a:avLst/>
          </a:prstGeom>
          <a:noFill/>
          <a:ln w="1016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486400" y="5562600"/>
            <a:ext cx="3505200" cy="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1447800" y="2743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971800" y="5181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57800" y="3352800"/>
            <a:ext cx="1600200" cy="304800"/>
            <a:chOff x="5257800" y="3352800"/>
            <a:chExt cx="1600200" cy="304800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5486400" y="3505200"/>
              <a:ext cx="1371600" cy="0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57800" y="3352800"/>
              <a:ext cx="304800" cy="3048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5257800" y="4419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57800" y="5410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9436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SLOW</a:t>
            </a:r>
            <a:r>
              <a:rPr lang="en-US"/>
              <a:t>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818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 </a:t>
            </a:r>
            <a:r>
              <a:rPr lang="en-US" b="1">
                <a:solidFill>
                  <a:schemeClr val="bg2"/>
                </a:solidFill>
              </a:rPr>
              <a:t>FASTER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315200" y="4953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 </a:t>
            </a:r>
            <a:r>
              <a:rPr lang="en-US" b="1">
                <a:solidFill>
                  <a:srgbClr val="333399"/>
                </a:solidFill>
              </a:rPr>
              <a:t>FASTEST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grid….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Motion Maps are drawn along a grid to show the position of the object. 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Draw a </a:t>
            </a:r>
            <a:r>
              <a:rPr lang="en-US" sz="2800" u="sng"/>
              <a:t>minimum</a:t>
            </a:r>
            <a:r>
              <a:rPr lang="en-US" sz="2800"/>
              <a:t> of 3 arrows to show a pattern.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0"/>
            <a:ext cx="6248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-111" r="-111"/>
          <a:stretch>
            <a:fillRect/>
          </a:stretch>
        </p:blipFill>
        <p:spPr bwMode="auto">
          <a:xfrm>
            <a:off x="1981200" y="5791200"/>
            <a:ext cx="567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00400" y="4114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Forward, Constant Velocity, Slow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76600" y="5486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Forward, Constant Velocity, Faster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362</Words>
  <Application>Microsoft Macintosh PowerPoint</Application>
  <PresentationFormat>On-screen Show (4:3)</PresentationFormat>
  <Paragraphs>72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Quadrant</vt:lpstr>
      <vt:lpstr>Motion Maps </vt:lpstr>
      <vt:lpstr>Motion Map Parts</vt:lpstr>
      <vt:lpstr>Vectors vs. Scalars</vt:lpstr>
      <vt:lpstr>Vectors vs. Scalars</vt:lpstr>
      <vt:lpstr>PowerPoint Presentation</vt:lpstr>
      <vt:lpstr>Notation</vt:lpstr>
      <vt:lpstr>Dots and Arrows Together</vt:lpstr>
      <vt:lpstr>Direction and Size</vt:lpstr>
      <vt:lpstr>The grid….</vt:lpstr>
      <vt:lpstr>More Complicated Motion…</vt:lpstr>
      <vt:lpstr>PowerPoint Presentation</vt:lpstr>
      <vt:lpstr>Example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Maps </dc:title>
  <dc:creator>Administrator</dc:creator>
  <cp:lastModifiedBy>Luke Woods</cp:lastModifiedBy>
  <cp:revision>8</cp:revision>
  <cp:lastPrinted>2012-10-10T11:03:12Z</cp:lastPrinted>
  <dcterms:created xsi:type="dcterms:W3CDTF">2011-10-25T11:59:29Z</dcterms:created>
  <dcterms:modified xsi:type="dcterms:W3CDTF">2012-10-10T13:04:52Z</dcterms:modified>
</cp:coreProperties>
</file>