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25FD-5195-4F82-978F-E276AE56B0FC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6804A-5427-47D6-AA78-58F4256FD4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8084B-8BC2-4CDD-8771-CAFD940280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33CC00-64BD-440E-8157-4A9249E5E5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082C-30B0-48B5-9073-4B91BA57F7BF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Notes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Position - Time Graphs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7315200" cy="1971675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Quick Humor…</a:t>
            </a:r>
            <a:endParaRPr lang="en-US" sz="4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647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Graphs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Position in </a:t>
              </a:r>
              <a:r>
                <a:rPr lang="en-US" sz="1800" b="1" dirty="0" smtClean="0"/>
                <a:t>meters</a:t>
              </a:r>
              <a:endParaRPr lang="en-US" sz="1800" b="1" dirty="0"/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4579" name="Line 3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0" name="Line 4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1" name="Line 5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0" name="Line 14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3" name="Line 17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4599" name="Line 23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0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1" name="Line 25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2" name="Line 26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3" name="Line 27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4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5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6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8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9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4613" name="Text Box 37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4614" name="Text Box 38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4615" name="Text Box 39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4616" name="Text Box 40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4617" name="Text Box 41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981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Describes the Rate of Change in Position of an Object Over Time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3200400" y="12954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Position(m) </a:t>
            </a:r>
            <a:r>
              <a:rPr lang="en-US" b="1" dirty="0"/>
              <a:t>Vs. Time (sec.)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1143000" y="167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Position</a:t>
            </a:r>
            <a:endParaRPr lang="en-US" sz="1800" b="1" dirty="0"/>
          </a:p>
        </p:txBody>
      </p: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152400" y="1676400"/>
            <a:ext cx="2057400" cy="3140075"/>
            <a:chOff x="144" y="1094"/>
            <a:chExt cx="1296" cy="1978"/>
          </a:xfrm>
        </p:grpSpPr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144" y="1104"/>
              <a:ext cx="1296" cy="19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>
              <a:off x="144" y="153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2" name="Line 66"/>
            <p:cNvSpPr>
              <a:spLocks noChangeShapeType="1"/>
            </p:cNvSpPr>
            <p:nvPr/>
          </p:nvSpPr>
          <p:spPr bwMode="auto">
            <a:xfrm>
              <a:off x="768" y="1104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192" y="1094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/>
                <a:t>Time</a:t>
              </a:r>
            </a:p>
          </p:txBody>
        </p:sp>
        <p:sp>
          <p:nvSpPr>
            <p:cNvPr id="24645" name="Line 69"/>
            <p:cNvSpPr>
              <a:spLocks noChangeShapeType="1"/>
            </p:cNvSpPr>
            <p:nvPr/>
          </p:nvSpPr>
          <p:spPr bwMode="auto">
            <a:xfrm>
              <a:off x="144" y="19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6" name="Line 70"/>
            <p:cNvSpPr>
              <a:spLocks noChangeShapeType="1"/>
            </p:cNvSpPr>
            <p:nvPr/>
          </p:nvSpPr>
          <p:spPr bwMode="auto">
            <a:xfrm>
              <a:off x="144" y="13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>
              <a:off x="144" y="211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8" name="Line 72"/>
            <p:cNvSpPr>
              <a:spLocks noChangeShapeType="1"/>
            </p:cNvSpPr>
            <p:nvPr/>
          </p:nvSpPr>
          <p:spPr bwMode="auto">
            <a:xfrm>
              <a:off x="144" y="230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9" name="Line 73"/>
            <p:cNvSpPr>
              <a:spLocks noChangeShapeType="1"/>
            </p:cNvSpPr>
            <p:nvPr/>
          </p:nvSpPr>
          <p:spPr bwMode="auto">
            <a:xfrm>
              <a:off x="144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0" name="Line 74"/>
            <p:cNvSpPr>
              <a:spLocks noChangeShapeType="1"/>
            </p:cNvSpPr>
            <p:nvPr/>
          </p:nvSpPr>
          <p:spPr bwMode="auto">
            <a:xfrm>
              <a:off x="144" y="26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1" name="Line 75"/>
            <p:cNvSpPr>
              <a:spLocks noChangeShapeType="1"/>
            </p:cNvSpPr>
            <p:nvPr/>
          </p:nvSpPr>
          <p:spPr bwMode="auto">
            <a:xfrm>
              <a:off x="144" y="288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144" y="17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1219200" y="268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60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1219200" y="2986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80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1219200" y="3290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100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1219200" y="3595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120</a:t>
            </a: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219200" y="390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140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12192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160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12192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180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1219200" y="205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20</a:t>
            </a:r>
          </a:p>
        </p:txBody>
      </p:sp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304800" y="237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2</a:t>
            </a:r>
          </a:p>
        </p:txBody>
      </p:sp>
      <p:sp>
        <p:nvSpPr>
          <p:cNvPr id="24664" name="Text Box 88"/>
          <p:cNvSpPr txBox="1">
            <a:spLocks noChangeArrowheads="1"/>
          </p:cNvSpPr>
          <p:nvPr/>
        </p:nvSpPr>
        <p:spPr bwMode="auto">
          <a:xfrm>
            <a:off x="304800" y="268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3</a:t>
            </a:r>
          </a:p>
        </p:txBody>
      </p:sp>
      <p:sp>
        <p:nvSpPr>
          <p:cNvPr id="24665" name="Text Box 89"/>
          <p:cNvSpPr txBox="1">
            <a:spLocks noChangeArrowheads="1"/>
          </p:cNvSpPr>
          <p:nvPr/>
        </p:nvSpPr>
        <p:spPr bwMode="auto">
          <a:xfrm>
            <a:off x="304800" y="2986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4</a:t>
            </a:r>
          </a:p>
        </p:txBody>
      </p:sp>
      <p:sp>
        <p:nvSpPr>
          <p:cNvPr id="24666" name="Text Box 90"/>
          <p:cNvSpPr txBox="1">
            <a:spLocks noChangeArrowheads="1"/>
          </p:cNvSpPr>
          <p:nvPr/>
        </p:nvSpPr>
        <p:spPr bwMode="auto">
          <a:xfrm>
            <a:off x="304800" y="3290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5</a:t>
            </a:r>
          </a:p>
        </p:txBody>
      </p:sp>
      <p:sp>
        <p:nvSpPr>
          <p:cNvPr id="24667" name="Text Box 91"/>
          <p:cNvSpPr txBox="1">
            <a:spLocks noChangeArrowheads="1"/>
          </p:cNvSpPr>
          <p:nvPr/>
        </p:nvSpPr>
        <p:spPr bwMode="auto">
          <a:xfrm>
            <a:off x="304800" y="3595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6</a:t>
            </a:r>
          </a:p>
        </p:txBody>
      </p:sp>
      <p:sp>
        <p:nvSpPr>
          <p:cNvPr id="24668" name="Text Box 92"/>
          <p:cNvSpPr txBox="1">
            <a:spLocks noChangeArrowheads="1"/>
          </p:cNvSpPr>
          <p:nvPr/>
        </p:nvSpPr>
        <p:spPr bwMode="auto">
          <a:xfrm>
            <a:off x="304800" y="390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7</a:t>
            </a:r>
          </a:p>
        </p:txBody>
      </p:sp>
      <p:sp>
        <p:nvSpPr>
          <p:cNvPr id="24669" name="Text Box 93"/>
          <p:cNvSpPr txBox="1">
            <a:spLocks noChangeArrowheads="1"/>
          </p:cNvSpPr>
          <p:nvPr/>
        </p:nvSpPr>
        <p:spPr bwMode="auto">
          <a:xfrm>
            <a:off x="3048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8</a:t>
            </a:r>
          </a:p>
        </p:txBody>
      </p:sp>
      <p:sp>
        <p:nvSpPr>
          <p:cNvPr id="24670" name="Text Box 94"/>
          <p:cNvSpPr txBox="1">
            <a:spLocks noChangeArrowheads="1"/>
          </p:cNvSpPr>
          <p:nvPr/>
        </p:nvSpPr>
        <p:spPr bwMode="auto">
          <a:xfrm>
            <a:off x="3048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9</a:t>
            </a:r>
          </a:p>
        </p:txBody>
      </p:sp>
      <p:sp>
        <p:nvSpPr>
          <p:cNvPr id="24671" name="Text Box 95"/>
          <p:cNvSpPr txBox="1">
            <a:spLocks noChangeArrowheads="1"/>
          </p:cNvSpPr>
          <p:nvPr/>
        </p:nvSpPr>
        <p:spPr bwMode="auto">
          <a:xfrm>
            <a:off x="304800" y="205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</a:t>
            </a:r>
          </a:p>
        </p:txBody>
      </p:sp>
      <p:sp>
        <p:nvSpPr>
          <p:cNvPr id="24672" name="Text Box 96"/>
          <p:cNvSpPr txBox="1">
            <a:spLocks noChangeArrowheads="1"/>
          </p:cNvSpPr>
          <p:nvPr/>
        </p:nvSpPr>
        <p:spPr bwMode="auto">
          <a:xfrm>
            <a:off x="1219200" y="237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40</a:t>
            </a:r>
          </a:p>
        </p:txBody>
      </p:sp>
      <p:sp>
        <p:nvSpPr>
          <p:cNvPr id="24673" name="Oval 9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4" name="Oval 9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5" name="Oval 9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6" name="Oval 10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7" name="Oval 10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8" name="Oval 10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9" name="Oval 10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0" name="Oval 10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1" name="Oval 10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Position in </a:t>
              </a:r>
              <a:r>
                <a:rPr lang="en-US" sz="1800" b="1" dirty="0" smtClean="0"/>
                <a:t>meters</a:t>
              </a:r>
              <a:endParaRPr lang="en-US" sz="1800" b="1" dirty="0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30728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29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3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6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0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3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4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5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6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7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8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30764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2057400" y="5562600"/>
            <a:ext cx="708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The Slope is Equivalent to the Average Speed</a:t>
            </a: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Position (</a:t>
            </a:r>
            <a:r>
              <a:rPr lang="en-US" b="1" dirty="0" smtClean="0"/>
              <a:t>m) </a:t>
            </a:r>
            <a:r>
              <a:rPr lang="en-US" b="1" dirty="0"/>
              <a:t>Vs. Time (sec.)</a:t>
            </a:r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80" name="Oval 60"/>
          <p:cNvSpPr>
            <a:spLocks noChangeArrowheads="1"/>
          </p:cNvSpPr>
          <p:nvPr/>
        </p:nvSpPr>
        <p:spPr bwMode="auto">
          <a:xfrm>
            <a:off x="4648200" y="1981200"/>
            <a:ext cx="4191000" cy="31242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28600" y="1219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89" name="Rectangle 69"/>
          <p:cNvSpPr>
            <a:spLocks noChangeArrowheads="1"/>
          </p:cNvSpPr>
          <p:nvPr/>
        </p:nvSpPr>
        <p:spPr bwMode="auto">
          <a:xfrm>
            <a:off x="228600" y="1219200"/>
            <a:ext cx="2286000" cy="12192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0" name="Text Box 70"/>
          <p:cNvSpPr txBox="1">
            <a:spLocks noChangeArrowheads="1"/>
          </p:cNvSpPr>
          <p:nvPr/>
        </p:nvSpPr>
        <p:spPr bwMode="auto">
          <a:xfrm>
            <a:off x="0" y="4495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152400" y="4343400"/>
            <a:ext cx="24384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30797" name="Object 77"/>
          <p:cNvGraphicFramePr>
            <a:graphicFrameLocks noChangeAspect="1"/>
          </p:cNvGraphicFramePr>
          <p:nvPr/>
        </p:nvGraphicFramePr>
        <p:xfrm>
          <a:off x="381000" y="1295400"/>
          <a:ext cx="19812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091880" imgH="507960" progId="Equation.3">
                  <p:embed/>
                </p:oleObj>
              </mc:Choice>
              <mc:Fallback>
                <p:oleObj name="Equation" r:id="rId3" imgW="10918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19812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9" name="Object 79"/>
          <p:cNvGraphicFramePr>
            <a:graphicFrameLocks noChangeAspect="1"/>
          </p:cNvGraphicFramePr>
          <p:nvPr/>
        </p:nvGraphicFramePr>
        <p:xfrm>
          <a:off x="228600" y="4572000"/>
          <a:ext cx="22860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473120" imgH="507960" progId="Equation.3">
                  <p:embed/>
                </p:oleObj>
              </mc:Choice>
              <mc:Fallback>
                <p:oleObj name="Equation" r:id="rId5" imgW="147312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22860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0" name="Line 80"/>
          <p:cNvSpPr>
            <a:spLocks noChangeShapeType="1"/>
          </p:cNvSpPr>
          <p:nvPr/>
        </p:nvSpPr>
        <p:spPr bwMode="auto">
          <a:xfrm>
            <a:off x="7391400" y="2667000"/>
            <a:ext cx="0" cy="1219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 flipH="1">
            <a:off x="4953000" y="3886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7467600" y="2971800"/>
            <a:ext cx="1143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Rise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5715000" y="4038600"/>
            <a:ext cx="1295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Run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Position in </a:t>
              </a:r>
              <a:r>
                <a:rPr lang="en-US" sz="1800" b="1" dirty="0" smtClean="0"/>
                <a:t>meters</a:t>
              </a:r>
              <a:endParaRPr lang="en-US" sz="1800" b="1" dirty="0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7688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7689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7691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1676400" y="60198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How Fast is this Object Moving?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Position (</a:t>
            </a:r>
            <a:r>
              <a:rPr lang="en-US" b="1" dirty="0" smtClean="0"/>
              <a:t>m) </a:t>
            </a:r>
            <a:r>
              <a:rPr lang="en-US" b="1" dirty="0"/>
              <a:t>Vs. Time (sec.)</a:t>
            </a:r>
          </a:p>
        </p:txBody>
      </p:sp>
      <p:sp>
        <p:nvSpPr>
          <p:cNvPr id="27727" name="Oval 79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28" name="Oval 80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29" name="Oval 81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0" name="Oval 82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1" name="Oval 83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2" name="Oval 84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3" name="Oval 85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4" name="Oval 86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5" name="Oval 87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6" name="Line 88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39" name="Text Box 91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7746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66955"/>
              </p:ext>
            </p:extLst>
          </p:nvPr>
        </p:nvGraphicFramePr>
        <p:xfrm>
          <a:off x="76200" y="3303588"/>
          <a:ext cx="185476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647700" imgH="177800" progId="Equation.3">
                  <p:embed/>
                </p:oleObj>
              </mc:Choice>
              <mc:Fallback>
                <p:oleObj name="Equation" r:id="rId3" imgW="6477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303588"/>
                        <a:ext cx="185476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47" name="Text Box 99"/>
          <p:cNvSpPr txBox="1">
            <a:spLocks noChangeArrowheads="1"/>
          </p:cNvSpPr>
          <p:nvPr/>
        </p:nvSpPr>
        <p:spPr bwMode="auto">
          <a:xfrm>
            <a:off x="-381000" y="548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Speed = </a:t>
            </a:r>
            <a:r>
              <a:rPr lang="en-US" sz="2800" b="1" dirty="0" smtClean="0">
                <a:solidFill>
                  <a:srgbClr val="FF6600"/>
                </a:solidFill>
              </a:rPr>
              <a:t>20m/</a:t>
            </a:r>
            <a:r>
              <a:rPr lang="en-US" sz="2800" b="1" dirty="0">
                <a:solidFill>
                  <a:srgbClr val="FF6600"/>
                </a:solidFill>
              </a:rPr>
              <a:t>sec.</a:t>
            </a:r>
          </a:p>
        </p:txBody>
      </p:sp>
      <p:sp>
        <p:nvSpPr>
          <p:cNvPr id="27748" name="Oval 100"/>
          <p:cNvSpPr>
            <a:spLocks noChangeArrowheads="1"/>
          </p:cNvSpPr>
          <p:nvPr/>
        </p:nvSpPr>
        <p:spPr bwMode="auto">
          <a:xfrm>
            <a:off x="4648200" y="1981200"/>
            <a:ext cx="4191000" cy="31242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49" name="Line 101"/>
          <p:cNvSpPr>
            <a:spLocks noChangeShapeType="1"/>
          </p:cNvSpPr>
          <p:nvPr/>
        </p:nvSpPr>
        <p:spPr bwMode="auto">
          <a:xfrm>
            <a:off x="7391400" y="2667000"/>
            <a:ext cx="0" cy="1219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50" name="Line 102"/>
          <p:cNvSpPr>
            <a:spLocks noChangeShapeType="1"/>
          </p:cNvSpPr>
          <p:nvPr/>
        </p:nvSpPr>
        <p:spPr bwMode="auto">
          <a:xfrm flipH="1">
            <a:off x="4953000" y="3886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7467600" y="2971800"/>
            <a:ext cx="11430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Rise  80 </a:t>
            </a:r>
            <a:r>
              <a:rPr lang="en-US" b="1" dirty="0" smtClean="0">
                <a:solidFill>
                  <a:srgbClr val="FF6600"/>
                </a:solidFill>
              </a:rPr>
              <a:t>m</a:t>
            </a:r>
            <a:r>
              <a:rPr lang="en-US" sz="2800" b="1" dirty="0" smtClean="0">
                <a:solidFill>
                  <a:srgbClr val="FF6600"/>
                </a:solidFill>
              </a:rPr>
              <a:t>      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7752" name="Text Box 104"/>
          <p:cNvSpPr txBox="1">
            <a:spLocks noChangeArrowheads="1"/>
          </p:cNvSpPr>
          <p:nvPr/>
        </p:nvSpPr>
        <p:spPr bwMode="auto">
          <a:xfrm>
            <a:off x="6019800" y="3962400"/>
            <a:ext cx="12954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Run    </a:t>
            </a:r>
            <a:r>
              <a:rPr lang="en-US" b="1" dirty="0" smtClean="0">
                <a:solidFill>
                  <a:srgbClr val="FF6600"/>
                </a:solidFill>
              </a:rPr>
              <a:t>4 </a:t>
            </a:r>
            <a:r>
              <a:rPr lang="en-US" b="1" dirty="0">
                <a:solidFill>
                  <a:srgbClr val="FF6600"/>
                </a:solidFill>
              </a:rPr>
              <a:t>sec.</a:t>
            </a:r>
          </a:p>
        </p:txBody>
      </p:sp>
      <p:graphicFrame>
        <p:nvGraphicFramePr>
          <p:cNvPr id="27753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9770"/>
              </p:ext>
            </p:extLst>
          </p:nvPr>
        </p:nvGraphicFramePr>
        <p:xfrm>
          <a:off x="98923" y="2711450"/>
          <a:ext cx="1750516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635000" imgH="177800" progId="Equation.3">
                  <p:embed/>
                </p:oleObj>
              </mc:Choice>
              <mc:Fallback>
                <p:oleObj name="Equation" r:id="rId5" imgW="6350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23" y="2711450"/>
                        <a:ext cx="1750516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152400" y="1219200"/>
            <a:ext cx="24384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7756" name="Object 108"/>
          <p:cNvGraphicFramePr>
            <a:graphicFrameLocks noChangeAspect="1"/>
          </p:cNvGraphicFramePr>
          <p:nvPr/>
        </p:nvGraphicFramePr>
        <p:xfrm>
          <a:off x="304800" y="1508125"/>
          <a:ext cx="22098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7" imgW="1600200" imgH="507960" progId="Equation.3">
                  <p:embed/>
                </p:oleObj>
              </mc:Choice>
              <mc:Fallback>
                <p:oleObj name="Equation" r:id="rId7" imgW="16002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08125"/>
                        <a:ext cx="22098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9" name="Rectangle 111"/>
          <p:cNvSpPr>
            <a:spLocks noChangeArrowheads="1"/>
          </p:cNvSpPr>
          <p:nvPr/>
        </p:nvSpPr>
        <p:spPr bwMode="auto">
          <a:xfrm>
            <a:off x="152400" y="42672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7760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45620"/>
              </p:ext>
            </p:extLst>
          </p:nvPr>
        </p:nvGraphicFramePr>
        <p:xfrm>
          <a:off x="228600" y="4343400"/>
          <a:ext cx="2312159" cy="102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9" imgW="889000" imgH="393700" progId="Equation.3">
                  <p:embed/>
                </p:oleObj>
              </mc:Choice>
              <mc:Fallback>
                <p:oleObj name="Equation" r:id="rId9" imgW="8890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43400"/>
                        <a:ext cx="2312159" cy="1024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Position in </a:t>
              </a:r>
              <a:r>
                <a:rPr lang="en-US" sz="1800" b="1" dirty="0" smtClean="0"/>
                <a:t>meters</a:t>
              </a:r>
              <a:endParaRPr lang="en-US" sz="1800" b="1" dirty="0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8680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1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8711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8712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8713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8714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8715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8716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Position(m) </a:t>
            </a:r>
            <a:r>
              <a:rPr lang="en-US" b="1" dirty="0"/>
              <a:t>Vs. Time (sec.)</a:t>
            </a:r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6" name="Oval 5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>
            <a:off x="5105400" y="2743200"/>
            <a:ext cx="1447800" cy="1524000"/>
          </a:xfrm>
          <a:prstGeom prst="ellipse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2514600" y="56388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The Slope of this Line Remains Constant Throughout the Graph</a:t>
            </a:r>
          </a:p>
        </p:txBody>
      </p:sp>
      <p:sp>
        <p:nvSpPr>
          <p:cNvPr id="28738" name="Oval 66"/>
          <p:cNvSpPr>
            <a:spLocks noChangeArrowheads="1"/>
          </p:cNvSpPr>
          <p:nvPr/>
        </p:nvSpPr>
        <p:spPr bwMode="auto">
          <a:xfrm>
            <a:off x="7010400" y="1828800"/>
            <a:ext cx="1447800" cy="1524000"/>
          </a:xfrm>
          <a:prstGeom prst="ellips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39" name="Oval 67"/>
          <p:cNvSpPr>
            <a:spLocks noChangeArrowheads="1"/>
          </p:cNvSpPr>
          <p:nvPr/>
        </p:nvSpPr>
        <p:spPr bwMode="auto">
          <a:xfrm>
            <a:off x="3352800" y="3733800"/>
            <a:ext cx="1447800" cy="1524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228600" y="1447800"/>
            <a:ext cx="2057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The constant slope indicates that the speed of the object remains constant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3948113"/>
            <a:chOff x="624" y="672"/>
            <a:chExt cx="4320" cy="2487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Position in </a:t>
              </a:r>
              <a:r>
                <a:rPr lang="en-US" sz="1800" b="1" dirty="0" smtClean="0"/>
                <a:t>meters</a:t>
              </a:r>
              <a:endParaRPr lang="en-US" sz="1800" b="1" dirty="0"/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Time in Seconds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7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8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3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4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9740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6200" y="1781175"/>
            <a:ext cx="2286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The Speed of This Object Changes Over Time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Position (m) </a:t>
            </a:r>
            <a:r>
              <a:rPr lang="en-US" b="1" dirty="0"/>
              <a:t>Vs. Time (sec.)</a:t>
            </a:r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 flipV="1">
            <a:off x="3733800" y="4191000"/>
            <a:ext cx="1828800" cy="30480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3" name="Oval 67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4" name="Oval 68"/>
          <p:cNvSpPr>
            <a:spLocks noChangeArrowheads="1"/>
          </p:cNvSpPr>
          <p:nvPr/>
        </p:nvSpPr>
        <p:spPr bwMode="auto">
          <a:xfrm>
            <a:off x="70104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5" name="Oval 69"/>
          <p:cNvSpPr>
            <a:spLocks noChangeArrowheads="1"/>
          </p:cNvSpPr>
          <p:nvPr/>
        </p:nvSpPr>
        <p:spPr bwMode="auto">
          <a:xfrm>
            <a:off x="79248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 flipV="1">
            <a:off x="5562600" y="3276600"/>
            <a:ext cx="15240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 flipV="1">
            <a:off x="7086600" y="1752600"/>
            <a:ext cx="914400" cy="1524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63246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78486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C</a:t>
            </a:r>
          </a:p>
        </p:txBody>
      </p:sp>
      <p:sp>
        <p:nvSpPr>
          <p:cNvPr id="29770" name="Text Box 74"/>
          <p:cNvSpPr txBox="1">
            <a:spLocks noChangeArrowheads="1"/>
          </p:cNvSpPr>
          <p:nvPr/>
        </p:nvSpPr>
        <p:spPr bwMode="auto">
          <a:xfrm>
            <a:off x="4800600" y="4419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A</a:t>
            </a:r>
          </a:p>
        </p:txBody>
      </p:sp>
      <p:sp>
        <p:nvSpPr>
          <p:cNvPr id="29771" name="Text Box 75"/>
          <p:cNvSpPr txBox="1">
            <a:spLocks noChangeArrowheads="1"/>
          </p:cNvSpPr>
          <p:nvPr/>
        </p:nvSpPr>
        <p:spPr bwMode="auto">
          <a:xfrm>
            <a:off x="6096000" y="5410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Speed @C = 50 </a:t>
            </a:r>
            <a:r>
              <a:rPr lang="en-US" b="1" dirty="0" smtClean="0">
                <a:solidFill>
                  <a:srgbClr val="FF6600"/>
                </a:solidFill>
              </a:rPr>
              <a:t> m/</a:t>
            </a:r>
            <a:r>
              <a:rPr lang="en-US" b="1" dirty="0">
                <a:solidFill>
                  <a:srgbClr val="FF6600"/>
                </a:solidFill>
              </a:rPr>
              <a:t>sec</a:t>
            </a:r>
          </a:p>
        </p:txBody>
      </p:sp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76200" y="5410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Speed @A = 5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m/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sec</a:t>
            </a:r>
          </a:p>
        </p:txBody>
      </p: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3048000" y="5410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Speed @B = </a:t>
            </a:r>
            <a:r>
              <a:rPr lang="en-US" b="1" dirty="0" smtClean="0">
                <a:solidFill>
                  <a:schemeClr val="accent2"/>
                </a:solidFill>
              </a:rPr>
              <a:t>24 m/</a:t>
            </a:r>
            <a:r>
              <a:rPr lang="en-US" b="1" dirty="0">
                <a:solidFill>
                  <a:schemeClr val="accent2"/>
                </a:solidFill>
              </a:rPr>
              <a:t>sec</a:t>
            </a:r>
          </a:p>
        </p:txBody>
      </p:sp>
      <p:sp>
        <p:nvSpPr>
          <p:cNvPr id="29775" name="Text Box 79"/>
          <p:cNvSpPr txBox="1">
            <a:spLocks noChangeArrowheads="1"/>
          </p:cNvSpPr>
          <p:nvPr/>
        </p:nvSpPr>
        <p:spPr bwMode="auto">
          <a:xfrm>
            <a:off x="304800" y="415925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The Object is Accelerating</a:t>
            </a:r>
          </a:p>
        </p:txBody>
      </p:sp>
      <p:graphicFrame>
        <p:nvGraphicFramePr>
          <p:cNvPr id="29777" name="Object 81"/>
          <p:cNvGraphicFramePr>
            <a:graphicFrameLocks noChangeAspect="1"/>
          </p:cNvGraphicFramePr>
          <p:nvPr/>
        </p:nvGraphicFramePr>
        <p:xfrm>
          <a:off x="3200400" y="6019800"/>
          <a:ext cx="487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625400" imgH="253800" progId="Equation.3">
                  <p:embed/>
                </p:oleObj>
              </mc:Choice>
              <mc:Fallback>
                <p:oleObj name="Equation" r:id="rId3" imgW="16254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019800"/>
                        <a:ext cx="487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an object is staying in the same position for a time interval </a:t>
            </a:r>
            <a:r>
              <a:rPr lang="en-US" dirty="0" smtClean="0"/>
              <a:t>then it is</a:t>
            </a:r>
            <a:r>
              <a:rPr lang="en-US" dirty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at rest.</a:t>
            </a:r>
          </a:p>
          <a:p>
            <a:pPr>
              <a:lnSpc>
                <a:spcPct val="90000"/>
              </a:lnSpc>
            </a:pPr>
            <a:r>
              <a:rPr lang="en-US" dirty="0"/>
              <a:t>stopped.</a:t>
            </a:r>
          </a:p>
          <a:p>
            <a:pPr>
              <a:lnSpc>
                <a:spcPct val="90000"/>
              </a:lnSpc>
            </a:pPr>
            <a:r>
              <a:rPr lang="en-US" dirty="0"/>
              <a:t>not moving.</a:t>
            </a:r>
          </a:p>
          <a:p>
            <a:pPr>
              <a:lnSpc>
                <a:spcPct val="90000"/>
              </a:lnSpc>
            </a:pPr>
            <a:r>
              <a:rPr lang="en-US" dirty="0"/>
              <a:t>still.</a:t>
            </a:r>
          </a:p>
          <a:p>
            <a:pPr>
              <a:lnSpc>
                <a:spcPct val="90000"/>
              </a:lnSpc>
            </a:pPr>
            <a:r>
              <a:rPr lang="en-US" smtClean="0"/>
              <a:t>Represented </a:t>
            </a:r>
            <a:r>
              <a:rPr lang="en-US" dirty="0"/>
              <a:t>by a horizontal line on a position </a:t>
            </a:r>
            <a:r>
              <a:rPr lang="en-US" dirty="0" smtClean="0"/>
              <a:t>vs. </a:t>
            </a:r>
            <a:r>
              <a:rPr lang="en-US" dirty="0"/>
              <a:t>time graph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5EB"/>
          </a:solidFill>
        </p:spPr>
        <p:txBody>
          <a:bodyPr/>
          <a:lstStyle/>
          <a:p>
            <a:r>
              <a:rPr lang="en-US" b="1" dirty="0"/>
              <a:t>1) When and where is the object at rest?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1"/>
          </p:nvPr>
        </p:nvGraphicFramePr>
        <p:xfrm>
          <a:off x="1447800" y="1600200"/>
          <a:ext cx="5257800" cy="4419602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9" name="Text Box 41"/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position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time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57200" y="4800600"/>
            <a:ext cx="8382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 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40386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4 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209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1 s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2672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3 s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276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2 s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5334000" y="60198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4 s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6477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5 s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533400" y="32004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 m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57200" y="24384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8 m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81000" y="1524000"/>
            <a:ext cx="9906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10 m</a:t>
            </a: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V="1">
            <a:off x="1447800" y="3352800"/>
            <a:ext cx="2057400" cy="1752600"/>
          </a:xfrm>
          <a:prstGeom prst="line">
            <a:avLst/>
          </a:prstGeom>
          <a:noFill/>
          <a:ln w="1016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0 s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04800" y="57912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0 m</a:t>
            </a:r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3505200" y="3352800"/>
            <a:ext cx="2133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 flipV="1">
            <a:off x="5638800" y="2514600"/>
            <a:ext cx="990600" cy="838200"/>
          </a:xfrm>
          <a:prstGeom prst="line">
            <a:avLst/>
          </a:prstGeom>
          <a:noFill/>
          <a:ln w="1016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 flipV="1">
            <a:off x="3886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419600" y="33528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 flipV="1">
            <a:off x="48006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5029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 flipV="1">
            <a:off x="56388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6629400" y="2209800"/>
            <a:ext cx="2514600" cy="3016250"/>
          </a:xfrm>
          <a:prstGeom prst="rect">
            <a:avLst/>
          </a:prstGeom>
          <a:solidFill>
            <a:srgbClr val="FCFDE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From 2 to 4  seconds the object is located 6 meters from the origin</a:t>
            </a: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 flipH="1">
            <a:off x="1447800" y="33528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2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8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406</Words>
  <Application>Microsoft Macintosh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Motion Notes Part 2</vt:lpstr>
      <vt:lpstr>Quick Humor…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1) When and where is the object at rest?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Notes Part 2</dc:title>
  <dc:creator>Administrator</dc:creator>
  <cp:lastModifiedBy>Luke Woods</cp:lastModifiedBy>
  <cp:revision>8</cp:revision>
  <dcterms:created xsi:type="dcterms:W3CDTF">2011-10-07T12:14:12Z</dcterms:created>
  <dcterms:modified xsi:type="dcterms:W3CDTF">2012-10-09T12:08:43Z</dcterms:modified>
</cp:coreProperties>
</file>