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73" r:id="rId3"/>
    <p:sldId id="270" r:id="rId4"/>
    <p:sldId id="269" r:id="rId5"/>
    <p:sldId id="271" r:id="rId6"/>
    <p:sldId id="259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222C24-CA4D-454D-9969-1B03C102B9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D2F9A9-5EE2-6D44-9668-9269F56F460D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E15BC5-5956-5442-8405-47D8D2880149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5BD70-EE4A-E446-8C46-931E027BBCE4}" type="slidenum">
              <a:rPr lang="en-GB"/>
              <a:pPr/>
              <a:t>11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06C407-D203-744B-BE45-4F5C2B36A0CC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3DB29D-280C-CA4B-BEE5-44F6101FECE8}" type="slidenum">
              <a:rPr lang="en-US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FF0A60-BD0D-1945-B347-9798E21A846C}" type="slidenum">
              <a:rPr lang="en-GB"/>
              <a:pPr/>
              <a:t>2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2AA339-17F3-9449-9C1F-4ED852403092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60773E-52E7-8C46-8D64-24329D8739A3}" type="slidenum">
              <a:rPr lang="en-GB"/>
              <a:pPr/>
              <a:t>4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2B3F1C-51AF-B148-BA51-DA91FF21DAAA}" type="slidenum">
              <a:rPr lang="en-GB"/>
              <a:pPr/>
              <a:t>5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EC123-AA96-4C40-8D41-2A3B862FC234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34D278-4CFD-2148-82BF-E2DBB6317460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3D0CF-3F10-3E49-8D29-0A47E8CEE8A2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6F23D-2423-2C4A-AD8A-4765D571C7ED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02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77554BA-9D8A-8B47-A9B0-DAF8C1683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1A1E8-CDD1-D04A-8E75-E5FC93376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25BDA-116D-BA4E-9EF9-4C0CF2AF3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3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6C6F9-E539-B34B-B38C-66292BA75B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8C689-140C-ED4A-8562-45D858D25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5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A4C10-888D-0C43-B65A-C4633EA04D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33955-0E7E-1E47-90A8-347E611F40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AE146-F350-AF48-81FA-BCD2806B5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1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1D65B-F764-8D45-B2C8-1E2052C2D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6BBA3-9203-C84D-975F-E3F46F7354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7C6E3-5D0A-8040-A767-3B5E663A1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1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E58F72F7-5CDC-F943-8AC7-80D0DBDD9E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hyperlink" Target="http://images.google.co.uk/imgres?imgurl=http://www.autofixgarage.co.uk/images/cartyre.jpg&amp;imgrefurl=http://www.autofixgarage.co.uk/tyres.html&amp;h=465&amp;w=398&amp;sz=64&amp;hl=en&amp;start=4&amp;um=1&amp;tbnid=d6EzjcE7111TSM:&amp;tbnh=128&amp;tbnw=110&amp;prev=/images?q=car+tyres&amp;svnum=10&amp;um=1&amp;hl=en&amp;safe=active" TargetMode="External"/><Relationship Id="rId6" Type="http://schemas.openxmlformats.org/officeDocument/2006/relationships/image" Target="../media/image4.jpeg"/><Relationship Id="rId7" Type="http://schemas.openxmlformats.org/officeDocument/2006/relationships/hyperlink" Target="http://images.google.co.uk/imgres?imgurl=http://www.strangesports.com/images/content/12783.jpg&amp;imgrefurl=http://www.strangesports.com/content/item/12783.html&amp;h=249&amp;w=380&amp;sz=28&amp;hl=en&amp;start=28&amp;um=1&amp;tbnid=D8aeUVzVnO5QrM:&amp;tbnh=81&amp;tbnw=123&amp;prev=/images?q=ski%2527s+on+snow&amp;start=20&amp;ndsp=20&amp;svnum=10&amp;um=1&amp;hl=en&amp;safe=active&amp;sa=N" TargetMode="External"/><Relationship Id="rId8" Type="http://schemas.openxmlformats.org/officeDocument/2006/relationships/image" Target="../media/image5.jpeg"/><Relationship Id="rId9" Type="http://schemas.openxmlformats.org/officeDocument/2006/relationships/hyperlink" Target="http://images.google.co.uk/imgres?imgurl=http://www.skylineracewayroch.com/images/waterslide_main.jpg&amp;imgrefurl=http://www.skylineracewayroch.com/slide.htm&amp;h=300&amp;w=450&amp;sz=154&amp;hl=en&amp;start=5&amp;um=1&amp;tbnid=wtz0mNJTv_Na5M:&amp;tbnh=85&amp;tbnw=127&amp;prev=/images?q=water+slide&amp;svnum=10&amp;um=1&amp;hl=en&amp;safe=active" TargetMode="External"/><Relationship Id="rId10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content.answers.com/main/content/wp/en-commons/3/30/BallBearing.gif&amp;imgrefurl=http://www.answers.com/topic/bear&amp;h=240&amp;w=240&amp;sz=644&amp;hl=en&amp;start=4&amp;um=1&amp;tbnid=JH-YrrYC1vHdIM:&amp;tbnh=110&amp;tbnw=110&amp;prev=/images?q=reducing+friction+by+ball+bearings&amp;svnum=10&amp;um=1&amp;hl=en&amp;safe=active" TargetMode="External"/><Relationship Id="rId4" Type="http://schemas.openxmlformats.org/officeDocument/2006/relationships/image" Target="../media/image7.jpeg"/><Relationship Id="rId5" Type="http://schemas.openxmlformats.org/officeDocument/2006/relationships/hyperlink" Target="http://images.google.co.uk/imgres?imgurl=http://www.lubegard.com/automotive/images/ALL_2cycles.jpg&amp;imgrefurl=http://www.lubegard.com/automotive/engine_2cycle.html&amp;h=356&amp;w=278&amp;sz=15&amp;hl=en&amp;start=11&amp;um=1&amp;tbnid=o5iYqf5xmPJcsM:&amp;tbnh=121&amp;tbnw=94&amp;prev=/images?q=reducing+friction&amp;svnum=10&amp;um=1&amp;hl=en&amp;safe=active" TargetMode="External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hyperlink" Target="http://images.google.co.uk/imgres?imgurl=http://www.comparestoreprices.co.uk/images/unbranded/p/unbranded-power-air-hockey-table.jpg&amp;imgrefurl=http://www.comparestoreprices.co.uk/air-hockey-tables.asp&amp;h=450&amp;w=369&amp;sz=30&amp;hl=en&amp;start=3&amp;um=1&amp;tbnid=EVr1Ex3VpBBcjM:&amp;tbnh=127&amp;tbnw=104&amp;prev=/images?q=air+hockey+table++&amp;svnum=10&amp;um=1&amp;hl=en&amp;safe=active&amp;sa=N" TargetMode="External"/><Relationship Id="rId9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300" b="1">
                <a:latin typeface="Verdana" charset="0"/>
              </a:rPr>
              <a:t>Friction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Unit 3: Forces – Part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Verdana" charset="0"/>
              </a:rPr>
              <a:t>Fluid friction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 sz="4400" b="1">
                <a:latin typeface="Verdana" charset="0"/>
              </a:rPr>
              <a:t>Resistance from a </a:t>
            </a:r>
            <a:r>
              <a:rPr lang="ja-JP" altLang="en-US" sz="4400" b="1">
                <a:latin typeface="Verdana" charset="0"/>
              </a:rPr>
              <a:t>“</a:t>
            </a:r>
            <a:r>
              <a:rPr lang="en-US" sz="4400" b="1">
                <a:latin typeface="Verdana" charset="0"/>
              </a:rPr>
              <a:t>liquid</a:t>
            </a:r>
            <a:r>
              <a:rPr lang="ja-JP" altLang="en-US" sz="4400" b="1">
                <a:latin typeface="Verdana" charset="0"/>
              </a:rPr>
              <a:t>”</a:t>
            </a:r>
            <a:r>
              <a:rPr lang="en-US" sz="4400" b="1">
                <a:latin typeface="Verdana" charset="0"/>
              </a:rPr>
              <a:t> or air.</a:t>
            </a:r>
          </a:p>
          <a:p>
            <a:pPr eaLnBrk="1" hangingPunct="1"/>
            <a:endParaRPr lang="en-US" b="1">
              <a:latin typeface="Verdana" charset="0"/>
            </a:endParaRPr>
          </a:p>
          <a:p>
            <a:pPr eaLnBrk="1" hangingPunct="1"/>
            <a:r>
              <a:rPr lang="en-US" b="1">
                <a:latin typeface="Verdana" charset="0"/>
              </a:rPr>
              <a:t>Stirring a thick batter</a:t>
            </a:r>
          </a:p>
          <a:p>
            <a:pPr eaLnBrk="1" hangingPunct="1"/>
            <a:r>
              <a:rPr lang="en-US" b="1">
                <a:latin typeface="Verdana" charset="0"/>
              </a:rPr>
              <a:t>Walking through water</a:t>
            </a:r>
          </a:p>
          <a:p>
            <a:pPr eaLnBrk="1" hangingPunct="1"/>
            <a:r>
              <a:rPr lang="en-US" b="1">
                <a:latin typeface="Verdana" charset="0"/>
              </a:rPr>
              <a:t>Olympic bike riders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rial" charset="0"/>
              </a:rPr>
              <a:t>“Fluid” Friction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latin typeface="Arial" charset="0"/>
              </a:rPr>
              <a:t>This type of friction is what happens with liquids and gases </a:t>
            </a:r>
            <a:r>
              <a:rPr lang="en-GB" sz="2800" i="1">
                <a:latin typeface="Arial" charset="0"/>
              </a:rPr>
              <a:t>(In Physics, liquids and gases are both called "fluids". They behave in similar ways.)</a:t>
            </a:r>
            <a:endParaRPr lang="en-GB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800">
                <a:latin typeface="Arial" charset="0"/>
              </a:rPr>
              <a:t>Fluid friction is also known as "</a:t>
            </a:r>
            <a:r>
              <a:rPr lang="en-GB" sz="2800" b="1">
                <a:latin typeface="Arial" charset="0"/>
              </a:rPr>
              <a:t>drag</a:t>
            </a:r>
            <a:r>
              <a:rPr lang="en-GB" sz="2800">
                <a:latin typeface="Arial" charset="0"/>
              </a:rPr>
              <a:t>". On aircraft it's also called "</a:t>
            </a:r>
            <a:r>
              <a:rPr lang="en-GB" sz="2800" b="1">
                <a:latin typeface="Arial" charset="0"/>
              </a:rPr>
              <a:t>air resistance</a:t>
            </a:r>
            <a:r>
              <a:rPr lang="en-GB" sz="2800">
                <a:latin typeface="Arial" charset="0"/>
              </a:rPr>
              <a:t>". </a:t>
            </a:r>
            <a:br>
              <a:rPr lang="en-GB" sz="2800">
                <a:latin typeface="Arial" charset="0"/>
              </a:rPr>
            </a:br>
            <a:r>
              <a:rPr lang="en-GB" sz="2800">
                <a:latin typeface="Arial" charset="0"/>
              </a:rPr>
              <a:t>It depends on:-</a:t>
            </a:r>
          </a:p>
          <a:p>
            <a:pPr lvl="1">
              <a:lnSpc>
                <a:spcPct val="90000"/>
              </a:lnSpc>
            </a:pPr>
            <a:r>
              <a:rPr lang="en-GB" sz="2400">
                <a:latin typeface="Arial" charset="0"/>
              </a:rPr>
              <a:t>how thick the fluid is </a:t>
            </a:r>
            <a:br>
              <a:rPr lang="en-GB" sz="2400">
                <a:latin typeface="Arial" charset="0"/>
              </a:rPr>
            </a:br>
            <a:r>
              <a:rPr lang="en-GB" sz="2400">
                <a:latin typeface="Arial" charset="0"/>
              </a:rPr>
              <a:t>     (its "viscosity") </a:t>
            </a:r>
          </a:p>
          <a:p>
            <a:pPr lvl="1">
              <a:lnSpc>
                <a:spcPct val="90000"/>
              </a:lnSpc>
            </a:pPr>
            <a:r>
              <a:rPr lang="en-GB" sz="2400">
                <a:latin typeface="Arial" charset="0"/>
              </a:rPr>
              <a:t>the shape of the object </a:t>
            </a:r>
          </a:p>
          <a:p>
            <a:pPr lvl="1">
              <a:lnSpc>
                <a:spcPct val="90000"/>
              </a:lnSpc>
            </a:pPr>
            <a:r>
              <a:rPr lang="en-GB" sz="2400">
                <a:latin typeface="Arial" charset="0"/>
              </a:rPr>
              <a:t>the speed of the object </a:t>
            </a:r>
          </a:p>
          <a:p>
            <a:pPr>
              <a:lnSpc>
                <a:spcPct val="90000"/>
              </a:lnSpc>
            </a:pPr>
            <a:endParaRPr lang="en-GB" sz="2800">
              <a:latin typeface="Arial" charset="0"/>
            </a:endParaRPr>
          </a:p>
        </p:txBody>
      </p:sp>
      <p:pic>
        <p:nvPicPr>
          <p:cNvPr id="13316" name="Picture 5" descr="airforces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05263"/>
            <a:ext cx="2447925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Verdana" charset="0"/>
              </a:rPr>
              <a:t>Mu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>
                <a:latin typeface="Verdana" charset="0"/>
              </a:rPr>
              <a:t>is the coefficient of friction.</a:t>
            </a: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latin typeface="Verdana" charset="0"/>
              </a:rPr>
              <a:t>Kinetic friction formula</a:t>
            </a:r>
            <a:r>
              <a:rPr lang="en-US" sz="4400" b="1" dirty="0">
                <a:latin typeface="Verdana" charset="0"/>
              </a:rPr>
              <a:t>:</a:t>
            </a:r>
          </a:p>
          <a:p>
            <a:pPr eaLnBrk="1" hangingPunct="1">
              <a:buFont typeface="Wingdings" charset="0"/>
              <a:buNone/>
            </a:pPr>
            <a:r>
              <a:rPr lang="en-US" sz="4400" dirty="0" err="1">
                <a:latin typeface="Verdana" charset="0"/>
              </a:rPr>
              <a:t>f</a:t>
            </a:r>
            <a:r>
              <a:rPr lang="en-US" sz="4400" baseline="-25000" dirty="0" err="1">
                <a:latin typeface="Verdana" charset="0"/>
              </a:rPr>
              <a:t>k</a:t>
            </a:r>
            <a:r>
              <a:rPr lang="en-US" sz="4400" dirty="0">
                <a:latin typeface="Verdana" charset="0"/>
              </a:rPr>
              <a:t>=µ</a:t>
            </a:r>
            <a:r>
              <a:rPr lang="en-US" sz="4400" baseline="-25000" dirty="0" err="1">
                <a:latin typeface="Verdana" charset="0"/>
              </a:rPr>
              <a:t>k</a:t>
            </a:r>
            <a:r>
              <a:rPr lang="en-US" sz="4400" dirty="0" err="1">
                <a:latin typeface="Verdana" charset="0"/>
              </a:rPr>
              <a:t>F</a:t>
            </a:r>
            <a:r>
              <a:rPr lang="en-US" sz="4400" baseline="-25000" dirty="0" err="1">
                <a:latin typeface="Verdana" charset="0"/>
              </a:rPr>
              <a:t>N</a:t>
            </a:r>
            <a:r>
              <a:rPr lang="en-US" sz="4400" dirty="0">
                <a:latin typeface="Verdana" charset="0"/>
              </a:rPr>
              <a:t>       </a:t>
            </a: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latin typeface="Verdana" charset="0"/>
              </a:rPr>
              <a:t>Static friction formula:</a:t>
            </a:r>
          </a:p>
          <a:p>
            <a:pPr eaLnBrk="1" hangingPunct="1">
              <a:buFont typeface="Wingdings" charset="0"/>
              <a:buNone/>
            </a:pPr>
            <a:r>
              <a:rPr lang="en-US" sz="4400" dirty="0" err="1">
                <a:latin typeface="Verdana" charset="0"/>
              </a:rPr>
              <a:t>f</a:t>
            </a:r>
            <a:r>
              <a:rPr lang="en-US" sz="4400" baseline="-25000" dirty="0" err="1">
                <a:latin typeface="Verdana" charset="0"/>
              </a:rPr>
              <a:t>s</a:t>
            </a:r>
            <a:r>
              <a:rPr lang="en-US" sz="4400" dirty="0">
                <a:latin typeface="Verdana" charset="0"/>
              </a:rPr>
              <a:t>=</a:t>
            </a:r>
            <a:r>
              <a:rPr lang="en-US" sz="4400" dirty="0" smtClean="0">
                <a:latin typeface="Verdana" charset="0"/>
              </a:rPr>
              <a:t>µ</a:t>
            </a:r>
            <a:r>
              <a:rPr lang="en-US" sz="4400" baseline="-25000" dirty="0" err="1" smtClean="0">
                <a:latin typeface="Verdana" charset="0"/>
              </a:rPr>
              <a:t>s</a:t>
            </a:r>
            <a:r>
              <a:rPr lang="en-US" sz="4400" dirty="0" err="1" smtClean="0">
                <a:latin typeface="Verdana" charset="0"/>
              </a:rPr>
              <a:t>F</a:t>
            </a:r>
            <a:r>
              <a:rPr lang="en-US" sz="4400" baseline="-25000" dirty="0" err="1" smtClean="0">
                <a:latin typeface="Verdana" charset="0"/>
              </a:rPr>
              <a:t>N</a:t>
            </a:r>
            <a:endParaRPr lang="en-US" sz="4400" baseline="-25000" dirty="0" smtClean="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smtClean="0">
                <a:latin typeface="Verdana" charset="0"/>
              </a:rPr>
              <a:t>Generic Formula: </a:t>
            </a:r>
          </a:p>
          <a:p>
            <a:pPr eaLnBrk="1" hangingPunct="1">
              <a:buFont typeface="Wingdings" charset="0"/>
              <a:buNone/>
            </a:pPr>
            <a:r>
              <a:rPr lang="en-US" sz="3600" dirty="0" err="1" smtClean="0">
                <a:latin typeface="Verdana" charset="0"/>
              </a:rPr>
              <a:t>F</a:t>
            </a:r>
            <a:r>
              <a:rPr lang="en-US" sz="3600" baseline="-25000" dirty="0" err="1" smtClean="0">
                <a:latin typeface="Verdana" charset="0"/>
              </a:rPr>
              <a:t>f</a:t>
            </a:r>
            <a:r>
              <a:rPr lang="en-US" sz="3600" dirty="0" smtClean="0">
                <a:latin typeface="Verdana" charset="0"/>
              </a:rPr>
              <a:t>=</a:t>
            </a:r>
            <a:r>
              <a:rPr lang="en-US" sz="3600" dirty="0" err="1" smtClean="0">
                <a:latin typeface="Verdana" charset="0"/>
              </a:rPr>
              <a:t>μF</a:t>
            </a:r>
            <a:r>
              <a:rPr lang="en-US" sz="3600" baseline="-25000" dirty="0" err="1" smtClean="0">
                <a:latin typeface="Verdana" charset="0"/>
              </a:rPr>
              <a:t>N</a:t>
            </a:r>
            <a:endParaRPr lang="en-US" sz="3600" b="1" baseline="-25000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Typical values of Mu: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Wood on wood                   .25-.5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Glass on glass		       .9-1.0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Steel on steel		       .6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Steel on steel with oil        .09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Rubber on dry pavement  1.0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Ski on snow			       .04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Arial" charset="0"/>
              </a:rPr>
              <a:t>Teflon on teflon	               .04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Practice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is the force due to friction for an object that has a Normal force of 25 N and is pushed along a surface with a friction coefficient of .42?</a:t>
            </a:r>
          </a:p>
          <a:p>
            <a:pPr>
              <a:buFont typeface="Wingdings" charset="0"/>
              <a:buNone/>
            </a:pPr>
            <a:r>
              <a:rPr lang="en-US" dirty="0" err="1" smtClean="0">
                <a:latin typeface="Arial" charset="0"/>
              </a:rPr>
              <a:t>F</a:t>
            </a:r>
            <a:r>
              <a:rPr lang="en-US" baseline="-25000" dirty="0" err="1" smtClean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= ?</a:t>
            </a:r>
          </a:p>
          <a:p>
            <a:pPr>
              <a:buFont typeface="Wingdings" charset="0"/>
              <a:buNone/>
            </a:pPr>
            <a:r>
              <a:rPr lang="el-GR" dirty="0">
                <a:latin typeface="Arial" charset="0"/>
              </a:rPr>
              <a:t>μ</a:t>
            </a:r>
            <a:r>
              <a:rPr lang="en-US" dirty="0">
                <a:latin typeface="Arial" charset="0"/>
              </a:rPr>
              <a:t> = .42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</a:rPr>
              <a:t>F</a:t>
            </a:r>
            <a:r>
              <a:rPr lang="en-US" baseline="-25000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= 25 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03229" y="3581400"/>
            <a:ext cx="28075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3300"/>
                </a:solidFill>
              </a:rPr>
              <a:t>F</a:t>
            </a:r>
            <a:r>
              <a:rPr lang="en-US" sz="54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5400" b="1" dirty="0" smtClean="0">
                <a:solidFill>
                  <a:srgbClr val="FF3300"/>
                </a:solidFill>
              </a:rPr>
              <a:t> </a:t>
            </a:r>
            <a:r>
              <a:rPr lang="en-US" sz="5400" b="1" dirty="0">
                <a:solidFill>
                  <a:srgbClr val="FF3300"/>
                </a:solidFill>
              </a:rPr>
              <a:t>= </a:t>
            </a:r>
            <a:r>
              <a:rPr lang="el-GR" sz="5400" b="1" dirty="0">
                <a:solidFill>
                  <a:srgbClr val="FF3300"/>
                </a:solidFill>
              </a:rPr>
              <a:t>μ</a:t>
            </a:r>
            <a:r>
              <a:rPr lang="en-US" sz="5400" b="1" dirty="0">
                <a:solidFill>
                  <a:srgbClr val="FF3300"/>
                </a:solidFill>
              </a:rPr>
              <a:t>F</a:t>
            </a:r>
            <a:r>
              <a:rPr lang="en-US" sz="5400" b="1" baseline="-25000" dirty="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02985" y="4343400"/>
            <a:ext cx="428284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3300"/>
                </a:solidFill>
              </a:rPr>
              <a:t>F</a:t>
            </a:r>
            <a:r>
              <a:rPr lang="en-US" sz="54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5400" b="1" dirty="0" smtClean="0">
                <a:solidFill>
                  <a:srgbClr val="FF3300"/>
                </a:solidFill>
              </a:rPr>
              <a:t> </a:t>
            </a:r>
            <a:r>
              <a:rPr lang="en-US" sz="5400" b="1" dirty="0">
                <a:solidFill>
                  <a:srgbClr val="FF3300"/>
                </a:solidFill>
              </a:rPr>
              <a:t>= (.42)(25)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78743" y="5105400"/>
            <a:ext cx="36677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3300"/>
                </a:solidFill>
              </a:rPr>
              <a:t>F</a:t>
            </a:r>
            <a:r>
              <a:rPr lang="en-US" sz="54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5400" b="1" dirty="0" smtClean="0">
                <a:solidFill>
                  <a:srgbClr val="FF3300"/>
                </a:solidFill>
              </a:rPr>
              <a:t> </a:t>
            </a:r>
            <a:r>
              <a:rPr lang="en-US" sz="5400" b="1" dirty="0">
                <a:solidFill>
                  <a:srgbClr val="FF3300"/>
                </a:solidFill>
              </a:rPr>
              <a:t>= 10.5 N</a:t>
            </a:r>
            <a:endParaRPr lang="en-US" sz="5400" b="1" baseline="-250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Practice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is the force due to friction for an object that has a mass of 15 kg and is pushed along a surface with a friction coefficient of .27?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W=F</a:t>
            </a:r>
            <a:r>
              <a:rPr lang="en-US" sz="2800" baseline="-25000" dirty="0">
                <a:latin typeface="Arial" charset="0"/>
              </a:rPr>
              <a:t>N</a:t>
            </a:r>
            <a:endParaRPr lang="en-US" sz="2800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m=15kg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g=9.8 m/s</a:t>
            </a:r>
            <a:r>
              <a:rPr lang="en-US" sz="2800" baseline="30000" dirty="0">
                <a:latin typeface="Arial" charset="0"/>
              </a:rPr>
              <a:t>2</a:t>
            </a:r>
          </a:p>
          <a:p>
            <a:pPr>
              <a:buFont typeface="Wingdings" charset="0"/>
              <a:buNone/>
            </a:pPr>
            <a:r>
              <a:rPr lang="en-US" sz="2800" dirty="0" err="1" smtClean="0">
                <a:latin typeface="Arial" charset="0"/>
              </a:rPr>
              <a:t>F</a:t>
            </a:r>
            <a:r>
              <a:rPr lang="en-US" sz="2800" baseline="-25000" dirty="0" err="1" smtClean="0">
                <a:latin typeface="Arial" charset="0"/>
              </a:rPr>
              <a:t>f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= ?</a:t>
            </a:r>
          </a:p>
          <a:p>
            <a:pPr>
              <a:buFont typeface="Wingdings" charset="0"/>
              <a:buNone/>
            </a:pPr>
            <a:r>
              <a:rPr lang="el-GR" sz="2800" dirty="0">
                <a:latin typeface="Arial" charset="0"/>
              </a:rPr>
              <a:t>μ</a:t>
            </a:r>
            <a:r>
              <a:rPr lang="en-US" sz="2800" dirty="0">
                <a:latin typeface="Arial" charset="0"/>
              </a:rPr>
              <a:t> = .27</a:t>
            </a:r>
          </a:p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</a:rPr>
              <a:t>F</a:t>
            </a:r>
            <a:r>
              <a:rPr lang="en-US" sz="2800" baseline="-25000" dirty="0">
                <a:latin typeface="Arial" charset="0"/>
              </a:rPr>
              <a:t>N</a:t>
            </a:r>
            <a:r>
              <a:rPr lang="en-US" sz="2800" dirty="0">
                <a:latin typeface="Arial" charset="0"/>
              </a:rPr>
              <a:t> = 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3467" y="3429000"/>
            <a:ext cx="19332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3300"/>
                </a:solidFill>
              </a:rPr>
              <a:t>F</a:t>
            </a:r>
            <a:r>
              <a:rPr lang="en-US" sz="36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>
                <a:solidFill>
                  <a:srgbClr val="FF3300"/>
                </a:solidFill>
              </a:rPr>
              <a:t>= </a:t>
            </a:r>
            <a:r>
              <a:rPr lang="el-GR" sz="3600" b="1" dirty="0">
                <a:solidFill>
                  <a:srgbClr val="FF3300"/>
                </a:solidFill>
              </a:rPr>
              <a:t>μ</a:t>
            </a:r>
            <a:r>
              <a:rPr lang="en-US" sz="3600" b="1" dirty="0">
                <a:solidFill>
                  <a:srgbClr val="FF3300"/>
                </a:solidFill>
              </a:rPr>
              <a:t>F</a:t>
            </a:r>
            <a:r>
              <a:rPr lang="en-US" sz="3600" b="1" baseline="-25000" dirty="0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26049" y="4038600"/>
            <a:ext cx="31735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3300"/>
                </a:solidFill>
              </a:rPr>
              <a:t>F</a:t>
            </a:r>
            <a:r>
              <a:rPr lang="en-US" sz="36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>
                <a:solidFill>
                  <a:srgbClr val="FF3300"/>
                </a:solidFill>
              </a:rPr>
              <a:t>= (.27)(147)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54089" y="4724400"/>
            <a:ext cx="27634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3300"/>
                </a:solidFill>
              </a:rPr>
              <a:t>F</a:t>
            </a:r>
            <a:r>
              <a:rPr lang="en-US" sz="3600" b="1" baseline="-25000" dirty="0" err="1" smtClean="0">
                <a:solidFill>
                  <a:srgbClr val="FF3300"/>
                </a:solidFill>
              </a:rPr>
              <a:t>f</a:t>
            </a:r>
            <a:r>
              <a:rPr lang="en-US" sz="3600" b="1" dirty="0" smtClean="0">
                <a:solidFill>
                  <a:srgbClr val="FF3300"/>
                </a:solidFill>
              </a:rPr>
              <a:t> </a:t>
            </a:r>
            <a:r>
              <a:rPr lang="en-US" sz="3600" b="1" dirty="0">
                <a:solidFill>
                  <a:srgbClr val="FF3300"/>
                </a:solidFill>
              </a:rPr>
              <a:t>= 39.69 N</a:t>
            </a:r>
            <a:endParaRPr lang="en-US" sz="3600" b="1" baseline="-25000" dirty="0">
              <a:solidFill>
                <a:srgbClr val="FF33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0" y="3581400"/>
            <a:ext cx="1838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W = mg</a:t>
            </a:r>
            <a:endParaRPr lang="en-US" sz="3600" b="1" baseline="-25000">
              <a:solidFill>
                <a:srgbClr val="FF33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14600" y="4114800"/>
            <a:ext cx="2916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W = (15)(9.8)</a:t>
            </a:r>
            <a:endParaRPr lang="en-US" sz="3600" b="1" baseline="-25000">
              <a:solidFill>
                <a:srgbClr val="FF33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19400" y="4648200"/>
            <a:ext cx="237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W = 147 N</a:t>
            </a:r>
            <a:endParaRPr lang="en-US" sz="3600" b="1" baseline="-25000">
              <a:solidFill>
                <a:srgbClr val="FF33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95600" y="5181600"/>
            <a:ext cx="2446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</a:rPr>
              <a:t>F</a:t>
            </a:r>
            <a:r>
              <a:rPr lang="en-US" sz="3600" b="1" baseline="-25000">
                <a:solidFill>
                  <a:srgbClr val="FF3300"/>
                </a:solidFill>
              </a:rPr>
              <a:t>N</a:t>
            </a:r>
            <a:r>
              <a:rPr lang="en-US" sz="3600" b="1">
                <a:solidFill>
                  <a:srgbClr val="FF3300"/>
                </a:solidFill>
              </a:rPr>
              <a:t> = 147 N</a:t>
            </a:r>
            <a:endParaRPr lang="en-US" sz="3600" b="1" baseline="-250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>
                <a:latin typeface="Arial" charset="0"/>
              </a:rPr>
              <a:t>Friction</a:t>
            </a:r>
          </a:p>
        </p:txBody>
      </p:sp>
      <p:pic>
        <p:nvPicPr>
          <p:cNvPr id="4100" name="Picture 5" descr="friction helps to grip the r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4267200"/>
            <a:ext cx="227334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Friction </a:t>
            </a:r>
            <a:r>
              <a:rPr lang="en-GB" dirty="0">
                <a:latin typeface="Arial" charset="0"/>
              </a:rPr>
              <a:t>is a Force that always pushes against an object when it touches another </a:t>
            </a:r>
            <a:r>
              <a:rPr lang="en-GB" dirty="0" smtClean="0">
                <a:latin typeface="Arial" charset="0"/>
              </a:rPr>
              <a:t>object.</a:t>
            </a:r>
            <a:endParaRPr lang="en-GB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charset="0"/>
              </a:rPr>
              <a:t>When </a:t>
            </a:r>
            <a:r>
              <a:rPr lang="en-GB" dirty="0">
                <a:latin typeface="Arial" charset="0"/>
              </a:rPr>
              <a:t>2 things are in contact with each other, there will be friction acting between </a:t>
            </a:r>
            <a:r>
              <a:rPr lang="en-GB" dirty="0" smtClean="0">
                <a:latin typeface="Arial" charset="0"/>
              </a:rPr>
              <a:t>them.</a:t>
            </a:r>
            <a:endParaRPr lang="en-GB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Friction…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>
              <a:latin typeface="Arial" charset="0"/>
            </a:endParaRPr>
          </a:p>
          <a:p>
            <a:r>
              <a:rPr lang="en-GB" dirty="0">
                <a:latin typeface="Arial" charset="0"/>
              </a:rPr>
              <a:t>High friction (lots of friction) – will slow something down</a:t>
            </a:r>
          </a:p>
          <a:p>
            <a:pPr>
              <a:buFontTx/>
              <a:buNone/>
            </a:pPr>
            <a:endParaRPr lang="en-GB" dirty="0">
              <a:latin typeface="Arial" charset="0"/>
            </a:endParaRPr>
          </a:p>
          <a:p>
            <a:r>
              <a:rPr lang="en-GB" dirty="0">
                <a:latin typeface="Arial" charset="0"/>
              </a:rPr>
              <a:t>Low friction (not much friction) – will keep things moving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High friction or Low friction?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Arial" charset="0"/>
              </a:rPr>
              <a:t>				</a:t>
            </a:r>
            <a:r>
              <a:rPr lang="en-GB" sz="1800">
                <a:latin typeface="Arial" charset="0"/>
              </a:rPr>
              <a:t>Ski’s on the snow</a:t>
            </a:r>
          </a:p>
          <a:p>
            <a:pPr>
              <a:buFontTx/>
              <a:buNone/>
            </a:pPr>
            <a:endParaRPr lang="en-GB">
              <a:latin typeface="Arial" charset="0"/>
            </a:endParaRPr>
          </a:p>
          <a:p>
            <a:pPr>
              <a:buFontTx/>
              <a:buNone/>
            </a:pPr>
            <a:r>
              <a:rPr lang="en-GB" sz="1800">
                <a:latin typeface="Arial" charset="0"/>
              </a:rPr>
              <a:t>							</a:t>
            </a:r>
          </a:p>
          <a:p>
            <a:pPr>
              <a:buFontTx/>
              <a:buNone/>
            </a:pPr>
            <a:r>
              <a:rPr lang="en-GB" sz="1800">
                <a:latin typeface="Arial" charset="0"/>
              </a:rPr>
              <a:t>							   Car tire</a:t>
            </a:r>
          </a:p>
          <a:p>
            <a:pPr>
              <a:buFontTx/>
              <a:buNone/>
            </a:pPr>
            <a:endParaRPr lang="en-GB" sz="1800">
              <a:latin typeface="Arial" charset="0"/>
            </a:endParaRPr>
          </a:p>
          <a:p>
            <a:pPr>
              <a:buFontTx/>
              <a:buNone/>
            </a:pPr>
            <a:r>
              <a:rPr lang="en-GB">
                <a:latin typeface="Arial" charset="0"/>
              </a:rPr>
              <a:t>						</a:t>
            </a:r>
          </a:p>
          <a:p>
            <a:pPr>
              <a:buFontTx/>
              <a:buNone/>
            </a:pPr>
            <a:endParaRPr lang="en-GB" sz="1800">
              <a:latin typeface="Arial" charset="0"/>
            </a:endParaRPr>
          </a:p>
          <a:p>
            <a:pPr>
              <a:buFontTx/>
              <a:buNone/>
            </a:pPr>
            <a:r>
              <a:rPr lang="en-GB" sz="1800">
                <a:latin typeface="Arial" charset="0"/>
              </a:rPr>
              <a:t>Brakes on a bike	</a:t>
            </a:r>
          </a:p>
          <a:p>
            <a:pPr>
              <a:buFontTx/>
              <a:buNone/>
            </a:pPr>
            <a:r>
              <a:rPr lang="en-GB" sz="1800">
                <a:latin typeface="Arial" charset="0"/>
              </a:rPr>
              <a:t>							Water on a slide</a:t>
            </a:r>
          </a:p>
          <a:p>
            <a:pPr>
              <a:buFontTx/>
              <a:buNone/>
            </a:pPr>
            <a:endParaRPr lang="en-GB" sz="1800">
              <a:latin typeface="Arial" charset="0"/>
            </a:endParaRPr>
          </a:p>
          <a:p>
            <a:pPr>
              <a:buFontTx/>
              <a:buNone/>
            </a:pPr>
            <a:r>
              <a:rPr lang="en-GB" sz="1800">
                <a:latin typeface="Arial" charset="0"/>
              </a:rPr>
              <a:t>			      Pencil and eraser</a:t>
            </a:r>
          </a:p>
        </p:txBody>
      </p:sp>
      <p:pic>
        <p:nvPicPr>
          <p:cNvPr id="6148" name="Picture 5" descr="bike2-01lores-300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19589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istockphoto_1799633_pencil_rub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231457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cartyr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73238"/>
            <a:ext cx="10477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1" descr="12783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504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3" descr="waterslide_main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1209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 rot="19090803">
            <a:off x="-2556" y="2834982"/>
            <a:ext cx="293201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</a:rPr>
              <a:t>High</a:t>
            </a:r>
          </a:p>
        </p:txBody>
      </p:sp>
      <p:sp>
        <p:nvSpPr>
          <p:cNvPr id="10" name="Rectangle 9"/>
          <p:cNvSpPr/>
          <p:nvPr/>
        </p:nvSpPr>
        <p:spPr>
          <a:xfrm rot="19090803">
            <a:off x="5483844" y="1539583"/>
            <a:ext cx="293201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</a:rPr>
              <a:t>High</a:t>
            </a:r>
          </a:p>
        </p:txBody>
      </p:sp>
      <p:sp>
        <p:nvSpPr>
          <p:cNvPr id="11" name="Rectangle 10"/>
          <p:cNvSpPr/>
          <p:nvPr/>
        </p:nvSpPr>
        <p:spPr>
          <a:xfrm rot="19090803">
            <a:off x="2512044" y="4206583"/>
            <a:ext cx="293201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</a:rPr>
              <a:t>High</a:t>
            </a:r>
          </a:p>
        </p:txBody>
      </p:sp>
      <p:sp>
        <p:nvSpPr>
          <p:cNvPr id="12" name="Rectangle 11"/>
          <p:cNvSpPr/>
          <p:nvPr/>
        </p:nvSpPr>
        <p:spPr>
          <a:xfrm rot="1679676">
            <a:off x="2816845" y="1768183"/>
            <a:ext cx="293201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</a:rPr>
              <a:t>Low</a:t>
            </a:r>
          </a:p>
        </p:txBody>
      </p:sp>
      <p:sp>
        <p:nvSpPr>
          <p:cNvPr id="13" name="Rectangle 12"/>
          <p:cNvSpPr/>
          <p:nvPr/>
        </p:nvSpPr>
        <p:spPr>
          <a:xfrm rot="1679676">
            <a:off x="5607053" y="4101495"/>
            <a:ext cx="293201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</a:rPr>
              <a:t>Low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4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Arial" charset="0"/>
              </a:rPr>
              <a:t>How can we reduce the friction between 2 objects?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GB">
                <a:latin typeface="Arial" charset="0"/>
              </a:rPr>
              <a:t>Reduce the contact area by using rollers/ball-bearings/wheels</a:t>
            </a:r>
          </a:p>
          <a:p>
            <a:r>
              <a:rPr lang="en-GB">
                <a:latin typeface="Arial" charset="0"/>
              </a:rPr>
              <a:t>Change the surfaces of the materials that are touching by using lubrication eg. Oil</a:t>
            </a:r>
          </a:p>
          <a:p>
            <a:r>
              <a:rPr lang="en-GB">
                <a:latin typeface="Arial" charset="0"/>
              </a:rPr>
              <a:t>Create a cushion of air </a:t>
            </a:r>
          </a:p>
          <a:p>
            <a:pPr lvl="1">
              <a:buFontTx/>
              <a:buNone/>
            </a:pPr>
            <a:r>
              <a:rPr lang="en-GB">
                <a:latin typeface="Arial" charset="0"/>
              </a:rPr>
              <a:t>Eg. Like a hovercraft or air hockey table</a:t>
            </a:r>
          </a:p>
          <a:p>
            <a:endParaRPr lang="en-GB">
              <a:latin typeface="Arial" charset="0"/>
            </a:endParaRPr>
          </a:p>
        </p:txBody>
      </p:sp>
      <p:pic>
        <p:nvPicPr>
          <p:cNvPr id="7172" name="Picture 5" descr="BallBear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555" y="15240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ALL_2cycle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789363"/>
            <a:ext cx="8953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Hovercraf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084763"/>
            <a:ext cx="1924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unbranded-power-air-hockey-tabl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13325"/>
            <a:ext cx="990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Verdana" charset="0"/>
              </a:rPr>
              <a:t>Types of friction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dirty="0" smtClean="0">
              <a:latin typeface="Verdana" charset="0"/>
            </a:endParaRPr>
          </a:p>
          <a:p>
            <a:pPr eaLnBrk="1" hangingPunct="1"/>
            <a:r>
              <a:rPr lang="en-US" b="1" dirty="0" smtClean="0">
                <a:latin typeface="Verdana" charset="0"/>
              </a:rPr>
              <a:t>Static</a:t>
            </a:r>
            <a:endParaRPr lang="en-US" b="1" dirty="0">
              <a:latin typeface="Verdana" charset="0"/>
            </a:endParaRPr>
          </a:p>
          <a:p>
            <a:pPr eaLnBrk="1" hangingPunct="1"/>
            <a:r>
              <a:rPr lang="en-US" b="1" dirty="0">
                <a:latin typeface="Verdana" charset="0"/>
              </a:rPr>
              <a:t>Kinetic</a:t>
            </a:r>
          </a:p>
          <a:p>
            <a:pPr eaLnBrk="1" hangingPunct="1"/>
            <a:r>
              <a:rPr lang="en-US" b="1" dirty="0">
                <a:latin typeface="Verdana" charset="0"/>
              </a:rPr>
              <a:t>Rolling</a:t>
            </a:r>
          </a:p>
          <a:p>
            <a:pPr eaLnBrk="1" hangingPunct="1"/>
            <a:r>
              <a:rPr lang="en-US" b="1" dirty="0">
                <a:latin typeface="Verdana" charset="0"/>
              </a:rPr>
              <a:t>Fluid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100" b="1">
                <a:latin typeface="Verdana" charset="0"/>
              </a:rPr>
              <a:t>Static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b="1">
                <a:latin typeface="Verdana" charset="0"/>
              </a:rPr>
              <a:t>Friction that acts on something that is not moving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Verdana" charset="0"/>
              </a:rPr>
              <a:t>Piano is held in place by static friction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Verdana" charset="0"/>
              </a:rPr>
              <a:t>Static friction keeps you in your seat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Verdana" charset="0"/>
              </a:rPr>
              <a:t>No heat or wear is generated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Verdana" charset="0"/>
              </a:rPr>
              <a:t>Kinetic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b="1">
                <a:latin typeface="Verdana" charset="0"/>
              </a:rPr>
              <a:t>Force resulting when pushing or pulling an object over a surface.</a:t>
            </a:r>
          </a:p>
          <a:p>
            <a:pPr eaLnBrk="1" hangingPunct="1"/>
            <a:endParaRPr lang="en-US" b="1">
              <a:latin typeface="Verdana" charset="0"/>
            </a:endParaRPr>
          </a:p>
          <a:p>
            <a:pPr eaLnBrk="1" hangingPunct="1"/>
            <a:r>
              <a:rPr lang="en-US" b="1">
                <a:latin typeface="Verdana" charset="0"/>
              </a:rPr>
              <a:t>Moving day—pushing a box across the floor</a:t>
            </a:r>
          </a:p>
          <a:p>
            <a:pPr eaLnBrk="1" hangingPunct="1"/>
            <a:r>
              <a:rPr lang="en-US" b="1">
                <a:latin typeface="Verdana" charset="0"/>
              </a:rPr>
              <a:t>Heat and wear can result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>
                <a:latin typeface="Verdana" charset="0"/>
              </a:rPr>
              <a:t>Rolling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b="1">
                <a:latin typeface="Verdana" charset="0"/>
              </a:rPr>
              <a:t>Contact is reduced because of rollers or wheels or ball bearings.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Verdana" charset="0"/>
              </a:rPr>
              <a:t>Skate boards have ball bearings in the wheels.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Verdana" charset="0"/>
              </a:rPr>
              <a:t>A cart has wheels.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Verdana" charset="0"/>
              </a:rPr>
              <a:t>Less heat and wear will result.</a:t>
            </a:r>
          </a:p>
          <a:p>
            <a:pPr eaLnBrk="1" hangingPunct="1">
              <a:lnSpc>
                <a:spcPct val="90000"/>
              </a:lnSpc>
            </a:pPr>
            <a:endParaRPr lang="en-US" sz="4000" b="1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191</TotalTime>
  <Words>515</Words>
  <Application>Microsoft Macintosh PowerPoint</Application>
  <PresentationFormat>On-screen Show (4:3)</PresentationFormat>
  <Paragraphs>120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Radial</vt:lpstr>
      <vt:lpstr>Friction</vt:lpstr>
      <vt:lpstr>Friction</vt:lpstr>
      <vt:lpstr>Friction…</vt:lpstr>
      <vt:lpstr>High friction or Low friction?</vt:lpstr>
      <vt:lpstr>How can we reduce the friction between 2 objects?</vt:lpstr>
      <vt:lpstr>Types of friction</vt:lpstr>
      <vt:lpstr>Static</vt:lpstr>
      <vt:lpstr>Kinetic</vt:lpstr>
      <vt:lpstr>Rolling</vt:lpstr>
      <vt:lpstr>Fluid friction</vt:lpstr>
      <vt:lpstr>“Fluid” Friction</vt:lpstr>
      <vt:lpstr>Mu</vt:lpstr>
      <vt:lpstr>Typical values of Mu:</vt:lpstr>
      <vt:lpstr>Practice Problem</vt:lpstr>
      <vt:lpstr>Practice Problem</vt:lpstr>
    </vt:vector>
  </TitlesOfParts>
  <Company>Seaford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</dc:title>
  <dc:creator>cborga</dc:creator>
  <cp:lastModifiedBy>Luke Woods</cp:lastModifiedBy>
  <cp:revision>26</cp:revision>
  <dcterms:created xsi:type="dcterms:W3CDTF">2005-10-27T16:29:54Z</dcterms:created>
  <dcterms:modified xsi:type="dcterms:W3CDTF">2012-12-18T12:45:54Z</dcterms:modified>
</cp:coreProperties>
</file>